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92" r:id="rId4"/>
    <p:sldId id="293" r:id="rId5"/>
    <p:sldId id="294" r:id="rId6"/>
    <p:sldId id="265" r:id="rId7"/>
    <p:sldId id="266" r:id="rId8"/>
    <p:sldId id="268" r:id="rId9"/>
    <p:sldId id="270" r:id="rId10"/>
    <p:sldId id="296" r:id="rId11"/>
    <p:sldId id="277" r:id="rId12"/>
    <p:sldId id="297" r:id="rId13"/>
    <p:sldId id="298" r:id="rId14"/>
    <p:sldId id="299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FF"/>
    <a:srgbClr val="800080"/>
    <a:srgbClr val="3333CC"/>
    <a:srgbClr val="FF6600"/>
    <a:srgbClr val="00FF00"/>
    <a:srgbClr val="0066FF"/>
    <a:srgbClr val="3366FF"/>
    <a:srgbClr val="9E5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33AB3-8127-44A4-83BC-0CAEB1A37303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4B06DD1-A6EB-44BA-9C59-1C06145D58F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2%</a:t>
          </a:r>
        </a:p>
      </dgm:t>
    </dgm:pt>
    <dgm:pt modelId="{E86839DB-C50E-48EF-9E5B-5EAA6E9F2EC7}" type="parTrans" cxnId="{5851D326-F0F2-46C5-8269-14F4683F3865}">
      <dgm:prSet/>
      <dgm:spPr/>
      <dgm:t>
        <a:bodyPr/>
        <a:lstStyle/>
        <a:p>
          <a:endParaRPr lang="ru-RU"/>
        </a:p>
      </dgm:t>
    </dgm:pt>
    <dgm:pt modelId="{8FB0626B-03DF-42DB-81CA-CF6786D6FA19}" type="sibTrans" cxnId="{5851D326-F0F2-46C5-8269-14F4683F3865}">
      <dgm:prSet/>
      <dgm:spPr/>
      <dgm:t>
        <a:bodyPr/>
        <a:lstStyle/>
        <a:p>
          <a:endParaRPr lang="ru-RU"/>
        </a:p>
      </dgm:t>
    </dgm:pt>
    <dgm:pt modelId="{F0C81D11-3771-43F7-BA84-2E60FE0F5752}">
      <dgm:prSet phldrT="[Текст]" custT="1"/>
      <dgm:spPr>
        <a:solidFill>
          <a:srgbClr val="30DC96"/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100%</a:t>
          </a:r>
        </a:p>
      </dgm:t>
    </dgm:pt>
    <dgm:pt modelId="{D02B945B-0143-4EAE-B29D-17AD8EA29F01}" type="parTrans" cxnId="{84B622D1-E75F-4C0D-8CFC-2A7785B0D93F}">
      <dgm:prSet/>
      <dgm:spPr/>
      <dgm:t>
        <a:bodyPr/>
        <a:lstStyle/>
        <a:p>
          <a:endParaRPr lang="ru-RU"/>
        </a:p>
      </dgm:t>
    </dgm:pt>
    <dgm:pt modelId="{A12246B6-B262-4B0B-A156-9387CCBC3E5C}" type="sibTrans" cxnId="{84B622D1-E75F-4C0D-8CFC-2A7785B0D93F}">
      <dgm:prSet/>
      <dgm:spPr/>
      <dgm:t>
        <a:bodyPr/>
        <a:lstStyle/>
        <a:p>
          <a:endParaRPr lang="ru-RU"/>
        </a:p>
      </dgm:t>
    </dgm:pt>
    <dgm:pt modelId="{F9525E85-209F-464C-AB03-05810A22E7E3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100%</a:t>
          </a:r>
        </a:p>
      </dgm:t>
    </dgm:pt>
    <dgm:pt modelId="{975DFEB6-A262-4088-9276-6DD8B0CF3704}" type="parTrans" cxnId="{4290353E-13FA-4595-A7ED-5A2CBE187462}">
      <dgm:prSet/>
      <dgm:spPr/>
      <dgm:t>
        <a:bodyPr/>
        <a:lstStyle/>
        <a:p>
          <a:endParaRPr lang="ru-RU"/>
        </a:p>
      </dgm:t>
    </dgm:pt>
    <dgm:pt modelId="{93578A82-4C99-497E-B4C5-32B934C9DCA7}" type="sibTrans" cxnId="{4290353E-13FA-4595-A7ED-5A2CBE187462}">
      <dgm:prSet/>
      <dgm:spPr/>
      <dgm:t>
        <a:bodyPr/>
        <a:lstStyle/>
        <a:p>
          <a:endParaRPr lang="ru-RU"/>
        </a:p>
      </dgm:t>
    </dgm:pt>
    <dgm:pt modelId="{9295596F-4CE1-46B8-AD7E-0B9C9AE0817A}">
      <dgm:prSet phldrT="[Текст]"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Бюджет </a:t>
          </a:r>
          <a:r>
            <a:rPr lang="ru-RU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поселка Магнитный на 2022 </a:t>
          </a:r>
          <a:r>
            <a: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г.</a:t>
          </a:r>
        </a:p>
      </dgm:t>
    </dgm:pt>
    <dgm:pt modelId="{ACB5F46B-C1B4-45B1-A94F-AE303FCD6367}" type="parTrans" cxnId="{C71AA775-E9C9-40E3-9A3C-4818ECFA5C34}">
      <dgm:prSet/>
      <dgm:spPr/>
      <dgm:t>
        <a:bodyPr/>
        <a:lstStyle/>
        <a:p>
          <a:endParaRPr lang="ru-RU"/>
        </a:p>
      </dgm:t>
    </dgm:pt>
    <dgm:pt modelId="{1DD3C072-CB36-457A-8955-6AB5EDA1FE61}" type="sibTrans" cxnId="{C71AA775-E9C9-40E3-9A3C-4818ECFA5C34}">
      <dgm:prSet/>
      <dgm:spPr/>
      <dgm:t>
        <a:bodyPr/>
        <a:lstStyle/>
        <a:p>
          <a:endParaRPr lang="ru-RU"/>
        </a:p>
      </dgm:t>
    </dgm:pt>
    <dgm:pt modelId="{347EC5AD-78E9-4436-98EC-7D69843FBDCF}" type="pres">
      <dgm:prSet presAssocID="{A4133AB3-8127-44A4-83BC-0CAEB1A3730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F30F9-300F-441F-B746-68D91FF0C36B}" type="pres">
      <dgm:prSet presAssocID="{A4133AB3-8127-44A4-83BC-0CAEB1A37303}" presName="ellipse" presStyleLbl="trBgShp" presStyleIdx="0" presStyleCnt="1" custLinFactNeighborX="-27364" custLinFactNeighborY="-18172"/>
      <dgm:spPr/>
    </dgm:pt>
    <dgm:pt modelId="{7EDB2C71-F779-4BE4-9C72-43E6281A5DEB}" type="pres">
      <dgm:prSet presAssocID="{A4133AB3-8127-44A4-83BC-0CAEB1A37303}" presName="arrow1" presStyleLbl="fgShp" presStyleIdx="0" presStyleCnt="1"/>
      <dgm:spPr>
        <a:solidFill>
          <a:srgbClr val="FF0000"/>
        </a:solidFill>
        <a:ln>
          <a:solidFill>
            <a:srgbClr val="FF0000"/>
          </a:solidFill>
        </a:ln>
      </dgm:spPr>
    </dgm:pt>
    <dgm:pt modelId="{3BDA51AF-29CB-4080-A59A-573E9BCC0148}" type="pres">
      <dgm:prSet presAssocID="{A4133AB3-8127-44A4-83BC-0CAEB1A37303}" presName="rectangle" presStyleLbl="revTx" presStyleIdx="0" presStyleCnt="1" custScaleX="166667" custScaleY="226435" custLinFactNeighborX="-3968" custLinFactNeighborY="1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06150-687F-4334-AF75-46C95F82ED24}" type="pres">
      <dgm:prSet presAssocID="{F0C81D11-3771-43F7-BA84-2E60FE0F5752}" presName="item1" presStyleLbl="node1" presStyleIdx="0" presStyleCnt="3" custLinFactX="-29757" custLinFactNeighborX="-100000" custLinFactNeighborY="-8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75FC9-2416-436F-9F2F-BB2DDFF63BD0}" type="pres">
      <dgm:prSet presAssocID="{F9525E85-209F-464C-AB03-05810A22E7E3}" presName="item2" presStyleLbl="node1" presStyleIdx="1" presStyleCnt="3" custLinFactNeighborX="58201" custLinFactNeighborY="76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6AC0D-8D51-4576-B933-21D4C112A95B}" type="pres">
      <dgm:prSet presAssocID="{9295596F-4CE1-46B8-AD7E-0B9C9AE0817A}" presName="item3" presStyleLbl="node1" presStyleIdx="2" presStyleCnt="3" custAng="0" custLinFactNeighborX="93545" custLinFactNeighborY="-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42189-602A-4235-AFE2-F27C9E2BD4F3}" type="pres">
      <dgm:prSet presAssocID="{A4133AB3-8127-44A4-83BC-0CAEB1A37303}" presName="funnel" presStyleLbl="trAlignAcc1" presStyleIdx="0" presStyleCnt="1" custScaleX="142857" custScaleY="88204" custLinFactNeighborX="0" custLinFactNeighborY="4499"/>
      <dgm:spPr>
        <a:ln w="28575">
          <a:solidFill>
            <a:srgbClr val="00B0F0"/>
          </a:solidFill>
        </a:ln>
      </dgm:spPr>
    </dgm:pt>
  </dgm:ptLst>
  <dgm:cxnLst>
    <dgm:cxn modelId="{F47C801D-AF2F-4187-BA98-EDF5EF800E42}" type="presOf" srcId="{A4133AB3-8127-44A4-83BC-0CAEB1A37303}" destId="{347EC5AD-78E9-4436-98EC-7D69843FBDCF}" srcOrd="0" destOrd="0" presId="urn:microsoft.com/office/officeart/2005/8/layout/funnel1"/>
    <dgm:cxn modelId="{84B622D1-E75F-4C0D-8CFC-2A7785B0D93F}" srcId="{A4133AB3-8127-44A4-83BC-0CAEB1A37303}" destId="{F0C81D11-3771-43F7-BA84-2E60FE0F5752}" srcOrd="1" destOrd="0" parTransId="{D02B945B-0143-4EAE-B29D-17AD8EA29F01}" sibTransId="{A12246B6-B262-4B0B-A156-9387CCBC3E5C}"/>
    <dgm:cxn modelId="{5851D326-F0F2-46C5-8269-14F4683F3865}" srcId="{A4133AB3-8127-44A4-83BC-0CAEB1A37303}" destId="{04B06DD1-A6EB-44BA-9C59-1C06145D58F3}" srcOrd="0" destOrd="0" parTransId="{E86839DB-C50E-48EF-9E5B-5EAA6E9F2EC7}" sibTransId="{8FB0626B-03DF-42DB-81CA-CF6786D6FA19}"/>
    <dgm:cxn modelId="{D986165E-B721-44A1-8574-70C25B47A46C}" type="presOf" srcId="{04B06DD1-A6EB-44BA-9C59-1C06145D58F3}" destId="{9086AC0D-8D51-4576-B933-21D4C112A95B}" srcOrd="0" destOrd="0" presId="urn:microsoft.com/office/officeart/2005/8/layout/funnel1"/>
    <dgm:cxn modelId="{4290353E-13FA-4595-A7ED-5A2CBE187462}" srcId="{A4133AB3-8127-44A4-83BC-0CAEB1A37303}" destId="{F9525E85-209F-464C-AB03-05810A22E7E3}" srcOrd="2" destOrd="0" parTransId="{975DFEB6-A262-4088-9276-6DD8B0CF3704}" sibTransId="{93578A82-4C99-497E-B4C5-32B934C9DCA7}"/>
    <dgm:cxn modelId="{C82C6110-2231-46D6-9FD4-4F494BA1D746}" type="presOf" srcId="{9295596F-4CE1-46B8-AD7E-0B9C9AE0817A}" destId="{3BDA51AF-29CB-4080-A59A-573E9BCC0148}" srcOrd="0" destOrd="0" presId="urn:microsoft.com/office/officeart/2005/8/layout/funnel1"/>
    <dgm:cxn modelId="{C788ED23-B6B6-418A-8A06-C6767BE8D512}" type="presOf" srcId="{F0C81D11-3771-43F7-BA84-2E60FE0F5752}" destId="{70775FC9-2416-436F-9F2F-BB2DDFF63BD0}" srcOrd="0" destOrd="0" presId="urn:microsoft.com/office/officeart/2005/8/layout/funnel1"/>
    <dgm:cxn modelId="{C71AA775-E9C9-40E3-9A3C-4818ECFA5C34}" srcId="{A4133AB3-8127-44A4-83BC-0CAEB1A37303}" destId="{9295596F-4CE1-46B8-AD7E-0B9C9AE0817A}" srcOrd="3" destOrd="0" parTransId="{ACB5F46B-C1B4-45B1-A94F-AE303FCD6367}" sibTransId="{1DD3C072-CB36-457A-8955-6AB5EDA1FE61}"/>
    <dgm:cxn modelId="{35A0CD17-AC12-4108-A8B7-61AFC208EA11}" type="presOf" srcId="{F9525E85-209F-464C-AB03-05810A22E7E3}" destId="{62A06150-687F-4334-AF75-46C95F82ED24}" srcOrd="0" destOrd="0" presId="urn:microsoft.com/office/officeart/2005/8/layout/funnel1"/>
    <dgm:cxn modelId="{38F0DD0A-D22E-4A38-9216-F7C77C04BC6E}" type="presParOf" srcId="{347EC5AD-78E9-4436-98EC-7D69843FBDCF}" destId="{BE5F30F9-300F-441F-B746-68D91FF0C36B}" srcOrd="0" destOrd="0" presId="urn:microsoft.com/office/officeart/2005/8/layout/funnel1"/>
    <dgm:cxn modelId="{3842229B-69D5-435E-825F-89DBFFE103E3}" type="presParOf" srcId="{347EC5AD-78E9-4436-98EC-7D69843FBDCF}" destId="{7EDB2C71-F779-4BE4-9C72-43E6281A5DEB}" srcOrd="1" destOrd="0" presId="urn:microsoft.com/office/officeart/2005/8/layout/funnel1"/>
    <dgm:cxn modelId="{9C37E2F4-CC5A-41A5-BA93-6CCB29709A1C}" type="presParOf" srcId="{347EC5AD-78E9-4436-98EC-7D69843FBDCF}" destId="{3BDA51AF-29CB-4080-A59A-573E9BCC0148}" srcOrd="2" destOrd="0" presId="urn:microsoft.com/office/officeart/2005/8/layout/funnel1"/>
    <dgm:cxn modelId="{CE72F5A1-B9C7-4F51-BA24-EF7BD3DF0264}" type="presParOf" srcId="{347EC5AD-78E9-4436-98EC-7D69843FBDCF}" destId="{62A06150-687F-4334-AF75-46C95F82ED24}" srcOrd="3" destOrd="0" presId="urn:microsoft.com/office/officeart/2005/8/layout/funnel1"/>
    <dgm:cxn modelId="{5E6ADAB5-E7FB-4254-9E0D-F2189E70B74C}" type="presParOf" srcId="{347EC5AD-78E9-4436-98EC-7D69843FBDCF}" destId="{70775FC9-2416-436F-9F2F-BB2DDFF63BD0}" srcOrd="4" destOrd="0" presId="urn:microsoft.com/office/officeart/2005/8/layout/funnel1"/>
    <dgm:cxn modelId="{C79F6245-705F-4F6A-B8C6-5C927E7D91AA}" type="presParOf" srcId="{347EC5AD-78E9-4436-98EC-7D69843FBDCF}" destId="{9086AC0D-8D51-4576-B933-21D4C112A95B}" srcOrd="5" destOrd="0" presId="urn:microsoft.com/office/officeart/2005/8/layout/funnel1"/>
    <dgm:cxn modelId="{4E8CDA50-F752-4800-A038-2A22D63A2DB9}" type="presParOf" srcId="{347EC5AD-78E9-4436-98EC-7D69843FBDCF}" destId="{28842189-602A-4235-AFE2-F27C9E2BD4F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30F9-300F-441F-B746-68D91FF0C36B}">
      <dsp:nvSpPr>
        <dsp:cNvPr id="0" name=""/>
        <dsp:cNvSpPr/>
      </dsp:nvSpPr>
      <dsp:spPr>
        <a:xfrm>
          <a:off x="6" y="127613"/>
          <a:ext cx="1935255" cy="67208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B2C71-F779-4BE4-9C72-43E6281A5DEB}">
      <dsp:nvSpPr>
        <dsp:cNvPr id="0" name=""/>
        <dsp:cNvSpPr/>
      </dsp:nvSpPr>
      <dsp:spPr>
        <a:xfrm>
          <a:off x="1312673" y="1895463"/>
          <a:ext cx="375049" cy="240031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A51AF-29CB-4080-A59A-573E9BCC0148}">
      <dsp:nvSpPr>
        <dsp:cNvPr id="0" name=""/>
        <dsp:cNvSpPr/>
      </dsp:nvSpPr>
      <dsp:spPr>
        <a:xfrm>
          <a:off x="-3" y="1857388"/>
          <a:ext cx="3000402" cy="101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Бюджет </a:t>
          </a:r>
          <a:r>
            <a:rPr lang="ru-RU" sz="1600" kern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поселка Магнитный на 2022 </a:t>
          </a:r>
          <a:r>
            <a:rPr lang="ru-RU" sz="16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г.</a:t>
          </a:r>
        </a:p>
      </dsp:txBody>
      <dsp:txXfrm>
        <a:off x="-3" y="1857388"/>
        <a:ext cx="3000402" cy="1019092"/>
      </dsp:txXfrm>
    </dsp:sp>
    <dsp:sp modelId="{62A06150-687F-4334-AF75-46C95F82ED24}">
      <dsp:nvSpPr>
        <dsp:cNvPr id="0" name=""/>
        <dsp:cNvSpPr/>
      </dsp:nvSpPr>
      <dsp:spPr>
        <a:xfrm>
          <a:off x="357187" y="413363"/>
          <a:ext cx="675089" cy="675089"/>
        </a:xfrm>
        <a:prstGeom prst="ellipse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100%</a:t>
          </a:r>
        </a:p>
      </dsp:txBody>
      <dsp:txXfrm>
        <a:off x="456051" y="512227"/>
        <a:ext cx="477361" cy="477361"/>
      </dsp:txXfrm>
    </dsp:sp>
    <dsp:sp modelId="{70775FC9-2416-436F-9F2F-BB2DDFF63BD0}">
      <dsp:nvSpPr>
        <dsp:cNvPr id="0" name=""/>
        <dsp:cNvSpPr/>
      </dsp:nvSpPr>
      <dsp:spPr>
        <a:xfrm>
          <a:off x="1143007" y="984872"/>
          <a:ext cx="675089" cy="675089"/>
        </a:xfrm>
        <a:prstGeom prst="ellipse">
          <a:avLst/>
        </a:prstGeom>
        <a:solidFill>
          <a:srgbClr val="30DC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100%</a:t>
          </a:r>
        </a:p>
      </dsp:txBody>
      <dsp:txXfrm>
        <a:off x="1241871" y="1083736"/>
        <a:ext cx="477361" cy="477361"/>
      </dsp:txXfrm>
    </dsp:sp>
    <dsp:sp modelId="{9086AC0D-8D51-4576-B933-21D4C112A95B}">
      <dsp:nvSpPr>
        <dsp:cNvPr id="0" name=""/>
        <dsp:cNvSpPr/>
      </dsp:nvSpPr>
      <dsp:spPr>
        <a:xfrm>
          <a:off x="2071702" y="270487"/>
          <a:ext cx="675089" cy="67508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2%</a:t>
          </a:r>
        </a:p>
      </dsp:txBody>
      <dsp:txXfrm>
        <a:off x="2170566" y="369351"/>
        <a:ext cx="477361" cy="477361"/>
      </dsp:txXfrm>
    </dsp:sp>
    <dsp:sp modelId="{28842189-602A-4235-AFE2-F27C9E2BD4F3}">
      <dsp:nvSpPr>
        <dsp:cNvPr id="0" name=""/>
        <dsp:cNvSpPr/>
      </dsp:nvSpPr>
      <dsp:spPr>
        <a:xfrm>
          <a:off x="1" y="341927"/>
          <a:ext cx="3000392" cy="148202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B422B-1D15-47F2-BB1B-D41C9F9D684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19FD-D88D-4816-8910-211CEC54B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08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62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05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419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730B-2863-4E2C-835B-B121357FACF3}" type="datetime1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90C2A-D637-4B28-BEF6-206DBC10AAE0}" type="datetime1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6C4E-EABD-4D51-A8E7-AEE5D2B6AAB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BB42-840B-4C6F-86F0-F3EB7894A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gif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1285860"/>
            <a:ext cx="7929618" cy="276998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rtlCol="0">
            <a:spAutoFit/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C00000"/>
                  </a:solidFill>
                </a:ln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ПОСЕЛКА  МАГНИТНЫЙ 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ЖЕЛЕЗНОГОРСКОГО </a:t>
            </a:r>
            <a:r>
              <a:rPr lang="ru-RU" sz="2800" b="1" dirty="0">
                <a:ln w="11430">
                  <a:solidFill>
                    <a:srgbClr val="C00000"/>
                  </a:solidFill>
                </a:ln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проекту Решения Собрания депутатов </a:t>
            </a:r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поселка Магнитный </a:t>
            </a:r>
            <a:r>
              <a:rPr lang="ru-RU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r>
              <a:rPr lang="ru-RU" i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утверждении отчета об исполнении бюджета</a:t>
            </a:r>
          </a:p>
          <a:p>
            <a:pPr algn="ctr"/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«поселок Магнитный» 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 района Курской области за </a:t>
            </a:r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i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i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8022330-financiamento-das-empresas-impostos-contabilidade-estatÃ_stica-e-pesquisa-analÃ_tica-conceito-de-esc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000504"/>
            <a:ext cx="571500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1"/>
            <a:ext cx="157160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21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3" y="28572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МО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«поселок Магнитный»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7239"/>
              </p:ext>
            </p:extLst>
          </p:nvPr>
        </p:nvGraphicFramePr>
        <p:xfrm>
          <a:off x="35496" y="1217629"/>
          <a:ext cx="9108506" cy="39124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36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564">
                <a:tc>
                  <a:txBody>
                    <a:bodyPr/>
                    <a:lstStyle/>
                    <a:p>
                      <a:pPr marL="895350" algn="ctr"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100" b="1" kern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07">
                <a:tc>
                  <a:txBody>
                    <a:bodyPr/>
                    <a:lstStyle/>
                    <a:p>
                      <a:pPr marL="895350" algn="ctr"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kern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4328340,22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4050481,44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2627190,22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2275178,02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566000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565110,63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организаций, обладающих земельным участком, расположенным в границах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327000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326073,81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физически лиц, обладающих земельным участком, расположенным в границах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78000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77884,43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5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654520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655641,03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vetlyi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21442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71612"/>
          <a:ext cx="9144000" cy="533180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60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  <a:r>
                        <a:rPr lang="ru-RU" sz="1700" baseline="0" dirty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межбюджетных поступлений</a:t>
                      </a:r>
                      <a:endParaRPr lang="ru-RU" sz="1700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Аналогия в семейном бюджете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37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</a:p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определения</a:t>
                      </a:r>
                    </a:p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конкретной цели их</a:t>
                      </a:r>
                    </a:p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</a:t>
                      </a:r>
                    </a:p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«карманные деньги»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911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</a:t>
                      </a:r>
                    </a:p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</a:t>
                      </a:r>
                    </a:p>
                    <a:p>
                      <a:pPr algn="ctr"/>
                      <a:r>
                        <a:rPr lang="ru-RU" sz="16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endParaRPr lang="ru-RU" sz="16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других </a:t>
                      </a:r>
                    </a:p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«добавляете» денег для того,</a:t>
                      </a:r>
                      <a:r>
                        <a:rPr lang="ru-RU" sz="16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чтобы ваш ребенок купил себе</a:t>
                      </a:r>
                      <a:r>
                        <a:rPr lang="ru-RU" sz="16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новый телефон (а остальные он</a:t>
                      </a:r>
                      <a:r>
                        <a:rPr lang="ru-RU" sz="16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накопил сам)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71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 деньги и посылаете его в магазин купить продукты (по списку)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 descr="загруженное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0"/>
            <a:ext cx="1785918" cy="1571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357166"/>
            <a:ext cx="557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ВИДЫ МЕЖБЮДЖЕТНЫХ</a:t>
            </a:r>
          </a:p>
          <a:p>
            <a:pPr algn="ctr"/>
            <a:r>
              <a:rPr lang="ru-RU" sz="21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ПОСТУПЛЕНИЙ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21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3" y="28572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бюджета МО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«поселок Магнитный»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94488"/>
              </p:ext>
            </p:extLst>
          </p:nvPr>
        </p:nvGraphicFramePr>
        <p:xfrm>
          <a:off x="251520" y="1214422"/>
          <a:ext cx="8711954" cy="505297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19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2128">
                <a:tc>
                  <a:txBody>
                    <a:bodyPr/>
                    <a:lstStyle/>
                    <a:p>
                      <a:pPr marL="895350" algn="ctr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400" b="1" kern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72">
                <a:tc>
                  <a:txBody>
                    <a:bodyPr/>
                    <a:lstStyle/>
                    <a:p>
                      <a:pPr marL="895350" algn="ctr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ker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3037303,00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3037303,00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бюджетам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выравнивание  бюджетной обеспеченности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669002,00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669002,00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бюджетам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поддержку мер по обеспечению сбалансированности бюджетов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820707,00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820707,00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субсидии бюджетам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319605,00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319605,00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бюджетам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 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97989,00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97989,00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2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безвозмездные поступления в бюджеты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городских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1130000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1130000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200" y="277550"/>
            <a:ext cx="7051913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2160"/>
              </a:lnSpc>
            </a:pPr>
            <a:r>
              <a:rPr lang="ru-RU" sz="1700" b="1" spc="-30" dirty="0">
                <a:solidFill>
                  <a:srgbClr val="365E68"/>
                </a:solidFill>
                <a:latin typeface="Arial"/>
                <a:cs typeface="Arial"/>
              </a:rPr>
              <a:t>Р</a:t>
            </a:r>
            <a:r>
              <a:rPr lang="ru-RU" sz="1700" b="1" dirty="0">
                <a:solidFill>
                  <a:srgbClr val="365E68"/>
                </a:solidFill>
                <a:latin typeface="Arial"/>
                <a:cs typeface="Arial"/>
              </a:rPr>
              <a:t>А</a:t>
            </a:r>
            <a:r>
              <a:rPr lang="ru-RU" sz="1700" b="1" spc="-35" dirty="0">
                <a:solidFill>
                  <a:srgbClr val="365E68"/>
                </a:solidFill>
                <a:latin typeface="Arial"/>
                <a:cs typeface="Arial"/>
              </a:rPr>
              <a:t>С</a:t>
            </a:r>
            <a:r>
              <a:rPr lang="ru-RU" sz="1700" b="1" spc="-55" dirty="0">
                <a:solidFill>
                  <a:srgbClr val="365E68"/>
                </a:solidFill>
                <a:latin typeface="Arial"/>
                <a:cs typeface="Arial"/>
              </a:rPr>
              <a:t>Х</a:t>
            </a:r>
            <a:r>
              <a:rPr lang="ru-RU" sz="1700" b="1" spc="-20" dirty="0">
                <a:solidFill>
                  <a:srgbClr val="365E68"/>
                </a:solidFill>
                <a:latin typeface="Arial"/>
                <a:cs typeface="Arial"/>
              </a:rPr>
              <a:t>О</a:t>
            </a:r>
            <a:r>
              <a:rPr lang="ru-RU" sz="1700" b="1" dirty="0">
                <a:solidFill>
                  <a:srgbClr val="365E68"/>
                </a:solidFill>
                <a:latin typeface="Arial"/>
                <a:cs typeface="Arial"/>
              </a:rPr>
              <a:t>ДЫ</a:t>
            </a:r>
            <a:r>
              <a:rPr lang="ru-RU" sz="1700" b="1" spc="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dirty="0">
                <a:solidFill>
                  <a:srgbClr val="365E68"/>
                </a:solidFill>
                <a:latin typeface="Arial"/>
                <a:cs typeface="Arial"/>
              </a:rPr>
              <a:t>Б</a:t>
            </a:r>
            <a:r>
              <a:rPr lang="ru-RU" sz="1700" b="1" spc="-25" dirty="0">
                <a:solidFill>
                  <a:srgbClr val="365E68"/>
                </a:solidFill>
                <a:latin typeface="Arial"/>
                <a:cs typeface="Arial"/>
              </a:rPr>
              <a:t>Ю</a:t>
            </a:r>
            <a:r>
              <a:rPr lang="ru-RU" sz="1700" b="1" dirty="0">
                <a:solidFill>
                  <a:srgbClr val="365E68"/>
                </a:solidFill>
                <a:latin typeface="Arial"/>
                <a:cs typeface="Arial"/>
              </a:rPr>
              <a:t>Д</a:t>
            </a:r>
            <a:r>
              <a:rPr lang="ru-RU" sz="1700" b="1" spc="-35" dirty="0">
                <a:solidFill>
                  <a:srgbClr val="365E68"/>
                </a:solidFill>
                <a:latin typeface="Arial"/>
                <a:cs typeface="Arial"/>
              </a:rPr>
              <a:t>Ж</a:t>
            </a:r>
            <a:r>
              <a:rPr lang="ru-RU" sz="1700" b="1" spc="-30" dirty="0">
                <a:solidFill>
                  <a:srgbClr val="365E68"/>
                </a:solidFill>
                <a:latin typeface="Arial"/>
                <a:cs typeface="Arial"/>
              </a:rPr>
              <a:t>Е</a:t>
            </a:r>
            <a:r>
              <a:rPr lang="ru-RU" sz="1700" b="1" spc="-35" dirty="0">
                <a:solidFill>
                  <a:srgbClr val="365E68"/>
                </a:solidFill>
                <a:latin typeface="Arial"/>
                <a:cs typeface="Arial"/>
              </a:rPr>
              <a:t>Т</a:t>
            </a:r>
            <a:r>
              <a:rPr lang="ru-RU" sz="1700" b="1" dirty="0">
                <a:solidFill>
                  <a:srgbClr val="365E68"/>
                </a:solidFill>
                <a:latin typeface="Arial"/>
                <a:cs typeface="Arial"/>
              </a:rPr>
              <a:t>А</a:t>
            </a:r>
            <a:r>
              <a:rPr lang="ru-RU" sz="1700" b="1" spc="3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spc="-10" dirty="0">
                <a:solidFill>
                  <a:srgbClr val="365E68"/>
                </a:solidFill>
                <a:latin typeface="Arial"/>
                <a:cs typeface="Arial"/>
              </a:rPr>
              <a:t>–</a:t>
            </a:r>
            <a:r>
              <a:rPr lang="ru-RU" sz="1700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ВЫПЛАЧИВАЕМЫЕ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ИЗ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БЮДЖЕТА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ДЕНЕЖНЫЕ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СРЕДСТВА,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ЗА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ИСКЛЮЧЕНИЕМ СРЕДСТВ,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ЯВЛЯЮЩИХСЯ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В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СООТВЕТСТВИИ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С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БЮДЖЕТНЫМ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КОДЕКСОМ ИСТОЧНИКАМИ</a:t>
            </a:r>
            <a:r>
              <a:rPr lang="en-US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ФИНАНСИРОВАНИЯ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ДЕФИЦИТА</a:t>
            </a:r>
            <a:r>
              <a:rPr lang="ru-RU" sz="1700" b="1" spc="-5" dirty="0">
                <a:solidFill>
                  <a:srgbClr val="365E68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365E68"/>
                </a:solidFill>
                <a:latin typeface="Arial"/>
                <a:cs typeface="Arial"/>
              </a:rPr>
              <a:t>БЮДЖЕТА</a:t>
            </a:r>
            <a:endParaRPr lang="ru-RU" sz="1700" b="1" dirty="0">
              <a:solidFill>
                <a:srgbClr val="365E68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146" y="460564"/>
            <a:ext cx="1204694" cy="90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28031" y="2679946"/>
            <a:ext cx="1860804" cy="725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497807" y="2516878"/>
            <a:ext cx="3924300" cy="9189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742156" y="2791698"/>
            <a:ext cx="14363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РАСХОДЫ</a:t>
            </a:r>
          </a:p>
        </p:txBody>
      </p:sp>
      <p:sp>
        <p:nvSpPr>
          <p:cNvPr id="11" name="object 11"/>
          <p:cNvSpPr/>
          <p:nvPr/>
        </p:nvSpPr>
        <p:spPr>
          <a:xfrm>
            <a:off x="333726" y="3725410"/>
            <a:ext cx="1662683" cy="1388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65146" y="3624826"/>
            <a:ext cx="1743456" cy="14737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94889" y="3946181"/>
            <a:ext cx="12839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59055" algn="ctr">
              <a:lnSpc>
                <a:spcPct val="100000"/>
              </a:lnSpc>
            </a:pPr>
            <a:r>
              <a:rPr sz="1600" dirty="0" err="1">
                <a:solidFill>
                  <a:srgbClr val="FFC000"/>
                </a:solidFill>
                <a:latin typeface="Times New Roman"/>
                <a:cs typeface="Times New Roman"/>
              </a:rPr>
              <a:t>по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1600" spc="5" dirty="0">
                <a:solidFill>
                  <a:srgbClr val="FFC000"/>
                </a:solidFill>
                <a:latin typeface="Times New Roman"/>
                <a:cs typeface="Times New Roman"/>
              </a:rPr>
              <a:t>видам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 ра</a:t>
            </a:r>
            <a:r>
              <a:rPr sz="1600" spc="-15" dirty="0">
                <a:solidFill>
                  <a:srgbClr val="FFC000"/>
                </a:solidFill>
                <a:latin typeface="Times New Roman"/>
                <a:cs typeface="Times New Roman"/>
              </a:rPr>
              <a:t>с</a:t>
            </a:r>
            <a:r>
              <a:rPr sz="1600" spc="-75" dirty="0">
                <a:solidFill>
                  <a:srgbClr val="FFC000"/>
                </a:solidFill>
                <a:latin typeface="Times New Roman"/>
                <a:cs typeface="Times New Roman"/>
              </a:rPr>
              <a:t>х</a:t>
            </a:r>
            <a:r>
              <a:rPr sz="1600" spc="-50" dirty="0">
                <a:solidFill>
                  <a:srgbClr val="FFC000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д</a:t>
            </a:r>
            <a:r>
              <a:rPr sz="1600" spc="-10" dirty="0">
                <a:solidFill>
                  <a:srgbClr val="FFC000"/>
                </a:solidFill>
                <a:latin typeface="Times New Roman"/>
                <a:cs typeface="Times New Roman"/>
              </a:rPr>
              <a:t>н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ых обязательств</a:t>
            </a:r>
          </a:p>
        </p:txBody>
      </p:sp>
      <p:sp>
        <p:nvSpPr>
          <p:cNvPr id="15" name="object 15"/>
          <p:cNvSpPr/>
          <p:nvPr/>
        </p:nvSpPr>
        <p:spPr>
          <a:xfrm>
            <a:off x="6975319" y="3918958"/>
            <a:ext cx="1784604" cy="8397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896071" y="3605014"/>
            <a:ext cx="1944624" cy="13533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192248" y="4142554"/>
            <a:ext cx="14598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по ведомствам</a:t>
            </a:r>
          </a:p>
        </p:txBody>
      </p:sp>
      <p:sp>
        <p:nvSpPr>
          <p:cNvPr id="19" name="object 19"/>
          <p:cNvSpPr/>
          <p:nvPr/>
        </p:nvSpPr>
        <p:spPr>
          <a:xfrm>
            <a:off x="4936206" y="3897622"/>
            <a:ext cx="1693164" cy="1114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786855" y="3932657"/>
            <a:ext cx="1938527" cy="13731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5104612" y="4322802"/>
            <a:ext cx="13055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5080" indent="-85725" algn="ctr">
              <a:lnSpc>
                <a:spcPct val="100000"/>
              </a:lnSpc>
            </a:pP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по </a:t>
            </a:r>
            <a:r>
              <a:rPr sz="1600" spc="-50" dirty="0">
                <a:solidFill>
                  <a:srgbClr val="FFC000"/>
                </a:solidFill>
                <a:latin typeface="Times New Roman"/>
                <a:cs typeface="Times New Roman"/>
              </a:rPr>
              <a:t>ф</a:t>
            </a:r>
            <a:r>
              <a:rPr sz="1600" spc="20" dirty="0">
                <a:solidFill>
                  <a:srgbClr val="FFC000"/>
                </a:solidFill>
                <a:latin typeface="Times New Roman"/>
                <a:cs typeface="Times New Roman"/>
              </a:rPr>
              <a:t>у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нкц</a:t>
            </a:r>
            <a:r>
              <a:rPr sz="1600" spc="-10" dirty="0">
                <a:solidFill>
                  <a:srgbClr val="FFC000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ям государства</a:t>
            </a:r>
          </a:p>
        </p:txBody>
      </p:sp>
      <p:sp>
        <p:nvSpPr>
          <p:cNvPr id="26" name="object 26"/>
          <p:cNvSpPr/>
          <p:nvPr/>
        </p:nvSpPr>
        <p:spPr>
          <a:xfrm>
            <a:off x="2474946" y="3818374"/>
            <a:ext cx="2107692" cy="1388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526763" y="3910059"/>
            <a:ext cx="1953768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2643352" y="4198203"/>
            <a:ext cx="1719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по </a:t>
            </a:r>
            <a:r>
              <a:rPr sz="1600" spc="-45" dirty="0">
                <a:solidFill>
                  <a:srgbClr val="FFC000"/>
                </a:solidFill>
                <a:latin typeface="Times New Roman"/>
                <a:cs typeface="Times New Roman"/>
              </a:rPr>
              <a:t>г</a:t>
            </a:r>
            <a:r>
              <a:rPr sz="1600" spc="45" dirty="0">
                <a:solidFill>
                  <a:srgbClr val="FFC000"/>
                </a:solidFill>
                <a:latin typeface="Times New Roman"/>
                <a:cs typeface="Times New Roman"/>
              </a:rPr>
              <a:t>о</a:t>
            </a:r>
            <a:r>
              <a:rPr sz="1600" spc="-25" dirty="0">
                <a:solidFill>
                  <a:srgbClr val="FFC000"/>
                </a:solidFill>
                <a:latin typeface="Times New Roman"/>
                <a:cs typeface="Times New Roman"/>
              </a:rPr>
              <a:t>с</a:t>
            </a:r>
            <a:r>
              <a:rPr sz="1600" spc="-85" dirty="0">
                <a:solidFill>
                  <a:srgbClr val="FFC000"/>
                </a:solidFill>
                <a:latin typeface="Times New Roman"/>
                <a:cs typeface="Times New Roman"/>
              </a:rPr>
              <a:t>у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д</a:t>
            </a:r>
            <a:r>
              <a:rPr sz="1600" spc="-15" dirty="0">
                <a:solidFill>
                  <a:srgbClr val="FFC000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рс</a:t>
            </a:r>
            <a:r>
              <a:rPr sz="1600" spc="5" dirty="0">
                <a:solidFill>
                  <a:srgbClr val="FFC000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FFC000"/>
                </a:solidFill>
                <a:latin typeface="Times New Roman"/>
                <a:cs typeface="Times New Roman"/>
              </a:rPr>
              <a:t>ве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FFC000"/>
                </a:solidFill>
                <a:latin typeface="Times New Roman"/>
                <a:cs typeface="Times New Roman"/>
              </a:rPr>
              <a:t>н</a:t>
            </a:r>
            <a:r>
              <a:rPr sz="1600" dirty="0">
                <a:solidFill>
                  <a:srgbClr val="FFC000"/>
                </a:solidFill>
                <a:latin typeface="Times New Roman"/>
                <a:cs typeface="Times New Roman"/>
              </a:rPr>
              <a:t>ым программам</a:t>
            </a:r>
          </a:p>
        </p:txBody>
      </p:sp>
      <p:cxnSp>
        <p:nvCxnSpPr>
          <p:cNvPr id="31" name="Соединительная линия уступом 30"/>
          <p:cNvCxnSpPr>
            <a:endCxn id="12" idx="0"/>
          </p:cNvCxnSpPr>
          <p:nvPr/>
        </p:nvCxnSpPr>
        <p:spPr>
          <a:xfrm rot="10800000" flipV="1">
            <a:off x="1136875" y="2996176"/>
            <a:ext cx="1318261" cy="628650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endCxn id="16" idx="0"/>
          </p:cNvCxnSpPr>
          <p:nvPr/>
        </p:nvCxnSpPr>
        <p:spPr>
          <a:xfrm>
            <a:off x="6464779" y="2996176"/>
            <a:ext cx="1403604" cy="608838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8" idx="2"/>
            <a:endCxn id="20" idx="0"/>
          </p:cNvCxnSpPr>
          <p:nvPr/>
        </p:nvCxnSpPr>
        <p:spPr>
          <a:xfrm rot="16200000" flipH="1">
            <a:off x="4859635" y="3036172"/>
            <a:ext cx="496807" cy="1296162"/>
          </a:xfrm>
          <a:prstGeom prst="bentConnector3">
            <a:avLst>
              <a:gd name="adj1" fmla="val 52517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8" idx="2"/>
            <a:endCxn id="27" idx="0"/>
          </p:cNvCxnSpPr>
          <p:nvPr/>
        </p:nvCxnSpPr>
        <p:spPr>
          <a:xfrm rot="5400000">
            <a:off x="3744698" y="3194799"/>
            <a:ext cx="474209" cy="956310"/>
          </a:xfrm>
          <a:prstGeom prst="bentConnector3">
            <a:avLst>
              <a:gd name="adj1" fmla="val 5535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7"/>
          <p:cNvGrpSpPr/>
          <p:nvPr/>
        </p:nvGrpSpPr>
        <p:grpSpPr>
          <a:xfrm>
            <a:off x="5286382" y="3857628"/>
            <a:ext cx="2857519" cy="1005843"/>
            <a:chOff x="4593270" y="1341634"/>
            <a:chExt cx="2191442" cy="1005843"/>
          </a:xfrm>
        </p:grpSpPr>
        <p:sp>
          <p:nvSpPr>
            <p:cNvPr id="109" name="object 17"/>
            <p:cNvSpPr/>
            <p:nvPr/>
          </p:nvSpPr>
          <p:spPr>
            <a:xfrm>
              <a:off x="5282680" y="1976903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5" h="180339">
                  <a:moveTo>
                    <a:pt x="73110" y="0"/>
                  </a:moveTo>
                  <a:lnTo>
                    <a:pt x="60510" y="8005"/>
                  </a:lnTo>
                  <a:lnTo>
                    <a:pt x="49021" y="14853"/>
                  </a:lnTo>
                  <a:lnTo>
                    <a:pt x="38663" y="21201"/>
                  </a:lnTo>
                  <a:lnTo>
                    <a:pt x="8977" y="54695"/>
                  </a:lnTo>
                  <a:lnTo>
                    <a:pt x="101" y="108694"/>
                  </a:lnTo>
                  <a:lnTo>
                    <a:pt x="0" y="128058"/>
                  </a:lnTo>
                  <a:lnTo>
                    <a:pt x="1124" y="143861"/>
                  </a:lnTo>
                  <a:lnTo>
                    <a:pt x="23224" y="179443"/>
                  </a:lnTo>
                  <a:lnTo>
                    <a:pt x="30555" y="179872"/>
                  </a:lnTo>
                  <a:lnTo>
                    <a:pt x="38728" y="178738"/>
                  </a:lnTo>
                  <a:lnTo>
                    <a:pt x="96910" y="142811"/>
                  </a:lnTo>
                  <a:lnTo>
                    <a:pt x="120722" y="95211"/>
                  </a:lnTo>
                  <a:lnTo>
                    <a:pt x="120722" y="47599"/>
                  </a:lnTo>
                  <a:lnTo>
                    <a:pt x="73110" y="47599"/>
                  </a:lnTo>
                  <a:lnTo>
                    <a:pt x="73110" y="0"/>
                  </a:lnTo>
                  <a:close/>
                </a:path>
                <a:path w="121285" h="180339">
                  <a:moveTo>
                    <a:pt x="120722" y="23799"/>
                  </a:moveTo>
                  <a:lnTo>
                    <a:pt x="73110" y="47599"/>
                  </a:lnTo>
                  <a:lnTo>
                    <a:pt x="120722" y="47599"/>
                  </a:lnTo>
                  <a:lnTo>
                    <a:pt x="120722" y="23799"/>
                  </a:lnTo>
                  <a:close/>
                </a:path>
              </a:pathLst>
            </a:custGeom>
            <a:solidFill>
              <a:srgbClr val="E6EACE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object 18"/>
            <p:cNvSpPr/>
            <p:nvPr/>
          </p:nvSpPr>
          <p:spPr>
            <a:xfrm>
              <a:off x="4593270" y="1858771"/>
              <a:ext cx="120014" cy="165735"/>
            </a:xfrm>
            <a:custGeom>
              <a:avLst/>
              <a:gdLst/>
              <a:ahLst/>
              <a:cxnLst/>
              <a:rect l="l" t="t" r="r" b="b"/>
              <a:pathLst>
                <a:path w="120014" h="165735">
                  <a:moveTo>
                    <a:pt x="64117" y="139851"/>
                  </a:moveTo>
                  <a:lnTo>
                    <a:pt x="3716" y="139851"/>
                  </a:lnTo>
                  <a:lnTo>
                    <a:pt x="5365" y="140082"/>
                  </a:lnTo>
                  <a:lnTo>
                    <a:pt x="7402" y="140998"/>
                  </a:lnTo>
                  <a:lnTo>
                    <a:pt x="24675" y="165742"/>
                  </a:lnTo>
                  <a:lnTo>
                    <a:pt x="38391" y="156699"/>
                  </a:lnTo>
                  <a:lnTo>
                    <a:pt x="61884" y="141392"/>
                  </a:lnTo>
                  <a:lnTo>
                    <a:pt x="64117" y="139851"/>
                  </a:lnTo>
                  <a:close/>
                </a:path>
                <a:path w="120014" h="165735">
                  <a:moveTo>
                    <a:pt x="30015" y="775"/>
                  </a:moveTo>
                  <a:lnTo>
                    <a:pt x="20976" y="11543"/>
                  </a:lnTo>
                  <a:lnTo>
                    <a:pt x="13815" y="19658"/>
                  </a:lnTo>
                  <a:lnTo>
                    <a:pt x="8383" y="26900"/>
                  </a:lnTo>
                  <a:lnTo>
                    <a:pt x="876" y="70530"/>
                  </a:lnTo>
                  <a:lnTo>
                    <a:pt x="821" y="87138"/>
                  </a:lnTo>
                  <a:lnTo>
                    <a:pt x="720" y="97228"/>
                  </a:lnTo>
                  <a:lnTo>
                    <a:pt x="598" y="106064"/>
                  </a:lnTo>
                  <a:lnTo>
                    <a:pt x="456" y="113931"/>
                  </a:lnTo>
                  <a:lnTo>
                    <a:pt x="266" y="121939"/>
                  </a:lnTo>
                  <a:lnTo>
                    <a:pt x="102" y="127894"/>
                  </a:lnTo>
                  <a:lnTo>
                    <a:pt x="0" y="139072"/>
                  </a:lnTo>
                  <a:lnTo>
                    <a:pt x="261" y="140120"/>
                  </a:lnTo>
                  <a:lnTo>
                    <a:pt x="726" y="140439"/>
                  </a:lnTo>
                  <a:lnTo>
                    <a:pt x="1433" y="140312"/>
                  </a:lnTo>
                  <a:lnTo>
                    <a:pt x="2417" y="140022"/>
                  </a:lnTo>
                  <a:lnTo>
                    <a:pt x="3716" y="139851"/>
                  </a:lnTo>
                  <a:lnTo>
                    <a:pt x="64117" y="139851"/>
                  </a:lnTo>
                  <a:lnTo>
                    <a:pt x="71789" y="134559"/>
                  </a:lnTo>
                  <a:lnTo>
                    <a:pt x="100649" y="106064"/>
                  </a:lnTo>
                  <a:lnTo>
                    <a:pt x="113757" y="70530"/>
                  </a:lnTo>
                  <a:lnTo>
                    <a:pt x="48488" y="70530"/>
                  </a:lnTo>
                  <a:lnTo>
                    <a:pt x="52415" y="53308"/>
                  </a:lnTo>
                  <a:lnTo>
                    <a:pt x="65773" y="11333"/>
                  </a:lnTo>
                  <a:lnTo>
                    <a:pt x="69199" y="4235"/>
                  </a:lnTo>
                  <a:lnTo>
                    <a:pt x="54633" y="4235"/>
                  </a:lnTo>
                  <a:lnTo>
                    <a:pt x="47813" y="4099"/>
                  </a:lnTo>
                  <a:lnTo>
                    <a:pt x="39633" y="3031"/>
                  </a:lnTo>
                  <a:lnTo>
                    <a:pt x="30015" y="775"/>
                  </a:lnTo>
                  <a:close/>
                </a:path>
                <a:path w="120014" h="165735">
                  <a:moveTo>
                    <a:pt x="116179" y="3385"/>
                  </a:moveTo>
                  <a:lnTo>
                    <a:pt x="110972" y="4897"/>
                  </a:lnTo>
                  <a:lnTo>
                    <a:pt x="109283" y="12339"/>
                  </a:lnTo>
                  <a:lnTo>
                    <a:pt x="48488" y="70530"/>
                  </a:lnTo>
                  <a:lnTo>
                    <a:pt x="113757" y="70530"/>
                  </a:lnTo>
                  <a:lnTo>
                    <a:pt x="115386" y="62060"/>
                  </a:lnTo>
                  <a:lnTo>
                    <a:pt x="117347" y="46503"/>
                  </a:lnTo>
                  <a:lnTo>
                    <a:pt x="118749" y="28554"/>
                  </a:lnTo>
                  <a:lnTo>
                    <a:pt x="119655" y="7930"/>
                  </a:lnTo>
                  <a:lnTo>
                    <a:pt x="116179" y="3385"/>
                  </a:lnTo>
                  <a:close/>
                </a:path>
                <a:path w="120014" h="165735">
                  <a:moveTo>
                    <a:pt x="71520" y="0"/>
                  </a:moveTo>
                  <a:lnTo>
                    <a:pt x="71166" y="14"/>
                  </a:lnTo>
                  <a:lnTo>
                    <a:pt x="69935" y="650"/>
                  </a:lnTo>
                  <a:lnTo>
                    <a:pt x="67746" y="1649"/>
                  </a:lnTo>
                  <a:lnTo>
                    <a:pt x="64519" y="2752"/>
                  </a:lnTo>
                  <a:lnTo>
                    <a:pt x="60175" y="3700"/>
                  </a:lnTo>
                  <a:lnTo>
                    <a:pt x="54633" y="4235"/>
                  </a:lnTo>
                  <a:lnTo>
                    <a:pt x="69199" y="4235"/>
                  </a:lnTo>
                  <a:lnTo>
                    <a:pt x="69988" y="2752"/>
                  </a:lnTo>
                  <a:lnTo>
                    <a:pt x="71188" y="650"/>
                  </a:lnTo>
                  <a:lnTo>
                    <a:pt x="71520" y="0"/>
                  </a:lnTo>
                  <a:close/>
                </a:path>
              </a:pathLst>
            </a:custGeom>
            <a:solidFill>
              <a:srgbClr val="E6EACE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object 19"/>
            <p:cNvSpPr/>
            <p:nvPr/>
          </p:nvSpPr>
          <p:spPr>
            <a:xfrm>
              <a:off x="4766581" y="2000701"/>
              <a:ext cx="113030" cy="177165"/>
            </a:xfrm>
            <a:custGeom>
              <a:avLst/>
              <a:gdLst/>
              <a:ahLst/>
              <a:cxnLst/>
              <a:rect l="l" t="t" r="r" b="b"/>
              <a:pathLst>
                <a:path w="113029" h="177164">
                  <a:moveTo>
                    <a:pt x="65579" y="0"/>
                  </a:moveTo>
                  <a:lnTo>
                    <a:pt x="30667" y="28779"/>
                  </a:lnTo>
                  <a:lnTo>
                    <a:pt x="5727" y="63077"/>
                  </a:lnTo>
                  <a:lnTo>
                    <a:pt x="0" y="90030"/>
                  </a:lnTo>
                  <a:lnTo>
                    <a:pt x="70" y="99901"/>
                  </a:lnTo>
                  <a:lnTo>
                    <a:pt x="7786" y="147087"/>
                  </a:lnTo>
                  <a:lnTo>
                    <a:pt x="14814" y="177015"/>
                  </a:lnTo>
                  <a:lnTo>
                    <a:pt x="43293" y="163930"/>
                  </a:lnTo>
                  <a:lnTo>
                    <a:pt x="83153" y="140802"/>
                  </a:lnTo>
                  <a:lnTo>
                    <a:pt x="104571" y="105369"/>
                  </a:lnTo>
                  <a:lnTo>
                    <a:pt x="110510" y="71412"/>
                  </a:lnTo>
                  <a:lnTo>
                    <a:pt x="65579" y="71412"/>
                  </a:lnTo>
                  <a:lnTo>
                    <a:pt x="65579" y="0"/>
                  </a:lnTo>
                  <a:close/>
                </a:path>
                <a:path w="113029" h="177164">
                  <a:moveTo>
                    <a:pt x="112774" y="38001"/>
                  </a:moveTo>
                  <a:lnTo>
                    <a:pt x="77428" y="59537"/>
                  </a:lnTo>
                  <a:lnTo>
                    <a:pt x="75536" y="61442"/>
                  </a:lnTo>
                  <a:lnTo>
                    <a:pt x="69325" y="67259"/>
                  </a:lnTo>
                  <a:lnTo>
                    <a:pt x="65579" y="71412"/>
                  </a:lnTo>
                  <a:lnTo>
                    <a:pt x="110510" y="71412"/>
                  </a:lnTo>
                  <a:lnTo>
                    <a:pt x="111677" y="58911"/>
                  </a:lnTo>
                  <a:lnTo>
                    <a:pt x="112774" y="38001"/>
                  </a:lnTo>
                  <a:close/>
                </a:path>
              </a:pathLst>
            </a:custGeom>
            <a:solidFill>
              <a:srgbClr val="E6EACE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object 20"/>
            <p:cNvSpPr/>
            <p:nvPr/>
          </p:nvSpPr>
          <p:spPr>
            <a:xfrm>
              <a:off x="5022572" y="1908256"/>
              <a:ext cx="116839" cy="164465"/>
            </a:xfrm>
            <a:custGeom>
              <a:avLst/>
              <a:gdLst/>
              <a:ahLst/>
              <a:cxnLst/>
              <a:rect l="l" t="t" r="r" b="b"/>
              <a:pathLst>
                <a:path w="116839" h="164464">
                  <a:moveTo>
                    <a:pt x="53131" y="0"/>
                  </a:moveTo>
                  <a:lnTo>
                    <a:pt x="44408" y="10979"/>
                  </a:lnTo>
                  <a:lnTo>
                    <a:pt x="36696" y="20374"/>
                  </a:lnTo>
                  <a:lnTo>
                    <a:pt x="24055" y="35552"/>
                  </a:lnTo>
                  <a:lnTo>
                    <a:pt x="19003" y="41902"/>
                  </a:lnTo>
                  <a:lnTo>
                    <a:pt x="2508" y="80542"/>
                  </a:lnTo>
                  <a:lnTo>
                    <a:pt x="112" y="127643"/>
                  </a:lnTo>
                  <a:lnTo>
                    <a:pt x="0" y="163856"/>
                  </a:lnTo>
                  <a:lnTo>
                    <a:pt x="17160" y="158913"/>
                  </a:lnTo>
                  <a:lnTo>
                    <a:pt x="56895" y="142335"/>
                  </a:lnTo>
                  <a:lnTo>
                    <a:pt x="89135" y="111788"/>
                  </a:lnTo>
                  <a:lnTo>
                    <a:pt x="108155" y="64734"/>
                  </a:lnTo>
                  <a:lnTo>
                    <a:pt x="116281" y="32680"/>
                  </a:lnTo>
                  <a:lnTo>
                    <a:pt x="95691" y="22884"/>
                  </a:lnTo>
                  <a:lnTo>
                    <a:pt x="89296" y="19745"/>
                  </a:lnTo>
                  <a:lnTo>
                    <a:pt x="84857" y="17483"/>
                  </a:lnTo>
                  <a:lnTo>
                    <a:pt x="81889" y="15876"/>
                  </a:lnTo>
                  <a:lnTo>
                    <a:pt x="79910" y="14703"/>
                  </a:lnTo>
                  <a:lnTo>
                    <a:pt x="76985" y="12769"/>
                  </a:lnTo>
                  <a:lnTo>
                    <a:pt x="75071" y="11566"/>
                  </a:lnTo>
                  <a:lnTo>
                    <a:pt x="72212" y="9909"/>
                  </a:lnTo>
                  <a:lnTo>
                    <a:pt x="67925" y="7577"/>
                  </a:lnTo>
                  <a:lnTo>
                    <a:pt x="61726" y="4347"/>
                  </a:lnTo>
                  <a:lnTo>
                    <a:pt x="53131" y="0"/>
                  </a:lnTo>
                  <a:close/>
                </a:path>
              </a:pathLst>
            </a:custGeom>
            <a:solidFill>
              <a:srgbClr val="E6EACE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object 21"/>
            <p:cNvSpPr/>
            <p:nvPr/>
          </p:nvSpPr>
          <p:spPr>
            <a:xfrm>
              <a:off x="4594902" y="1341637"/>
              <a:ext cx="1145540" cy="1005840"/>
            </a:xfrm>
            <a:custGeom>
              <a:avLst/>
              <a:gdLst/>
              <a:ahLst/>
              <a:cxnLst/>
              <a:rect l="l" t="t" r="r" b="b"/>
              <a:pathLst>
                <a:path w="1145539" h="1005839">
                  <a:moveTo>
                    <a:pt x="0" y="0"/>
                  </a:moveTo>
                  <a:lnTo>
                    <a:pt x="1145108" y="0"/>
                  </a:lnTo>
                  <a:lnTo>
                    <a:pt x="1145108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object 22"/>
            <p:cNvSpPr/>
            <p:nvPr/>
          </p:nvSpPr>
          <p:spPr>
            <a:xfrm>
              <a:off x="4594902" y="1341637"/>
              <a:ext cx="1145540" cy="1005840"/>
            </a:xfrm>
            <a:custGeom>
              <a:avLst/>
              <a:gdLst/>
              <a:ahLst/>
              <a:cxnLst/>
              <a:rect l="l" t="t" r="r" b="b"/>
              <a:pathLst>
                <a:path w="1145539" h="1005839">
                  <a:moveTo>
                    <a:pt x="0" y="0"/>
                  </a:moveTo>
                  <a:lnTo>
                    <a:pt x="1145108" y="0"/>
                  </a:lnTo>
                  <a:lnTo>
                    <a:pt x="1145108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object 23"/>
            <p:cNvSpPr/>
            <p:nvPr/>
          </p:nvSpPr>
          <p:spPr>
            <a:xfrm>
              <a:off x="4594897" y="1341634"/>
              <a:ext cx="1145540" cy="1005840"/>
            </a:xfrm>
            <a:custGeom>
              <a:avLst/>
              <a:gdLst/>
              <a:ahLst/>
              <a:cxnLst/>
              <a:rect l="l" t="t" r="r" b="b"/>
              <a:pathLst>
                <a:path w="1145539" h="1005839">
                  <a:moveTo>
                    <a:pt x="1145108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1145108" y="1005840"/>
                  </a:lnTo>
                  <a:lnTo>
                    <a:pt x="1145108" y="884887"/>
                  </a:lnTo>
                  <a:lnTo>
                    <a:pt x="817545" y="884887"/>
                  </a:lnTo>
                  <a:lnTo>
                    <a:pt x="750291" y="883293"/>
                  </a:lnTo>
                  <a:lnTo>
                    <a:pt x="578933" y="883293"/>
                  </a:lnTo>
                  <a:lnTo>
                    <a:pt x="566680" y="883234"/>
                  </a:lnTo>
                  <a:lnTo>
                    <a:pt x="527693" y="878578"/>
                  </a:lnTo>
                  <a:lnTo>
                    <a:pt x="486267" y="855187"/>
                  </a:lnTo>
                  <a:lnTo>
                    <a:pt x="455549" y="826901"/>
                  </a:lnTo>
                  <a:lnTo>
                    <a:pt x="321136" y="824598"/>
                  </a:lnTo>
                  <a:lnTo>
                    <a:pt x="278115" y="821632"/>
                  </a:lnTo>
                  <a:lnTo>
                    <a:pt x="237434" y="809054"/>
                  </a:lnTo>
                  <a:lnTo>
                    <a:pt x="215800" y="766175"/>
                  </a:lnTo>
                  <a:lnTo>
                    <a:pt x="213852" y="728859"/>
                  </a:lnTo>
                  <a:lnTo>
                    <a:pt x="214103" y="705321"/>
                  </a:lnTo>
                  <a:lnTo>
                    <a:pt x="214791" y="678181"/>
                  </a:lnTo>
                  <a:lnTo>
                    <a:pt x="215634" y="647181"/>
                  </a:lnTo>
                  <a:lnTo>
                    <a:pt x="216348" y="612058"/>
                  </a:lnTo>
                  <a:lnTo>
                    <a:pt x="216649" y="572554"/>
                  </a:lnTo>
                  <a:lnTo>
                    <a:pt x="216459" y="533052"/>
                  </a:lnTo>
                  <a:lnTo>
                    <a:pt x="215709" y="466954"/>
                  </a:lnTo>
                  <a:lnTo>
                    <a:pt x="215700" y="437914"/>
                  </a:lnTo>
                  <a:lnTo>
                    <a:pt x="217484" y="396240"/>
                  </a:lnTo>
                  <a:lnTo>
                    <a:pt x="228869" y="353520"/>
                  </a:lnTo>
                  <a:lnTo>
                    <a:pt x="270912" y="328189"/>
                  </a:lnTo>
                  <a:lnTo>
                    <a:pt x="331528" y="323977"/>
                  </a:lnTo>
                  <a:lnTo>
                    <a:pt x="464233" y="323977"/>
                  </a:lnTo>
                  <a:lnTo>
                    <a:pt x="464067" y="265002"/>
                  </a:lnTo>
                  <a:lnTo>
                    <a:pt x="464606" y="207357"/>
                  </a:lnTo>
                  <a:lnTo>
                    <a:pt x="467577" y="168980"/>
                  </a:lnTo>
                  <a:lnTo>
                    <a:pt x="480214" y="131724"/>
                  </a:lnTo>
                  <a:lnTo>
                    <a:pt x="521113" y="110213"/>
                  </a:lnTo>
                  <a:lnTo>
                    <a:pt x="577135" y="107080"/>
                  </a:lnTo>
                  <a:lnTo>
                    <a:pt x="1145108" y="107080"/>
                  </a:lnTo>
                  <a:lnTo>
                    <a:pt x="1145108" y="0"/>
                  </a:lnTo>
                  <a:close/>
                </a:path>
                <a:path w="1145539" h="1005839">
                  <a:moveTo>
                    <a:pt x="1145108" y="108287"/>
                  </a:moveTo>
                  <a:lnTo>
                    <a:pt x="778058" y="108287"/>
                  </a:lnTo>
                  <a:lnTo>
                    <a:pt x="811076" y="108736"/>
                  </a:lnTo>
                  <a:lnTo>
                    <a:pt x="839336" y="109928"/>
                  </a:lnTo>
                  <a:lnTo>
                    <a:pt x="882974" y="115840"/>
                  </a:lnTo>
                  <a:lnTo>
                    <a:pt x="921448" y="138403"/>
                  </a:lnTo>
                  <a:lnTo>
                    <a:pt x="935898" y="185199"/>
                  </a:lnTo>
                  <a:lnTo>
                    <a:pt x="937000" y="207699"/>
                  </a:lnTo>
                  <a:lnTo>
                    <a:pt x="936827" y="234192"/>
                  </a:lnTo>
                  <a:lnTo>
                    <a:pt x="935724" y="265002"/>
                  </a:lnTo>
                  <a:lnTo>
                    <a:pt x="932127" y="340874"/>
                  </a:lnTo>
                  <a:lnTo>
                    <a:pt x="930328" y="386585"/>
                  </a:lnTo>
                  <a:lnTo>
                    <a:pt x="928993" y="437914"/>
                  </a:lnTo>
                  <a:lnTo>
                    <a:pt x="928471" y="495185"/>
                  </a:lnTo>
                  <a:lnTo>
                    <a:pt x="928879" y="558740"/>
                  </a:lnTo>
                  <a:lnTo>
                    <a:pt x="929879" y="615064"/>
                  </a:lnTo>
                  <a:lnTo>
                    <a:pt x="931134" y="664588"/>
                  </a:lnTo>
                  <a:lnTo>
                    <a:pt x="932308" y="707740"/>
                  </a:lnTo>
                  <a:lnTo>
                    <a:pt x="933064" y="744950"/>
                  </a:lnTo>
                  <a:lnTo>
                    <a:pt x="931975" y="803260"/>
                  </a:lnTo>
                  <a:lnTo>
                    <a:pt x="925177" y="842955"/>
                  </a:lnTo>
                  <a:lnTo>
                    <a:pt x="898384" y="875108"/>
                  </a:lnTo>
                  <a:lnTo>
                    <a:pt x="843598" y="884700"/>
                  </a:lnTo>
                  <a:lnTo>
                    <a:pt x="817545" y="884887"/>
                  </a:lnTo>
                  <a:lnTo>
                    <a:pt x="1145108" y="884887"/>
                  </a:lnTo>
                  <a:lnTo>
                    <a:pt x="1145108" y="108287"/>
                  </a:lnTo>
                  <a:close/>
                </a:path>
                <a:path w="1145539" h="1005839">
                  <a:moveTo>
                    <a:pt x="665403" y="882040"/>
                  </a:moveTo>
                  <a:lnTo>
                    <a:pt x="644071" y="882158"/>
                  </a:lnTo>
                  <a:lnTo>
                    <a:pt x="578933" y="883293"/>
                  </a:lnTo>
                  <a:lnTo>
                    <a:pt x="750291" y="883293"/>
                  </a:lnTo>
                  <a:lnTo>
                    <a:pt x="711301" y="882433"/>
                  </a:lnTo>
                  <a:lnTo>
                    <a:pt x="665403" y="882040"/>
                  </a:lnTo>
                  <a:close/>
                </a:path>
                <a:path w="1145539" h="1005839">
                  <a:moveTo>
                    <a:pt x="464233" y="323977"/>
                  </a:moveTo>
                  <a:lnTo>
                    <a:pt x="331528" y="323977"/>
                  </a:lnTo>
                  <a:lnTo>
                    <a:pt x="464235" y="324967"/>
                  </a:lnTo>
                  <a:lnTo>
                    <a:pt x="464233" y="323977"/>
                  </a:lnTo>
                  <a:close/>
                </a:path>
                <a:path w="1145539" h="1005839">
                  <a:moveTo>
                    <a:pt x="1145108" y="107080"/>
                  </a:moveTo>
                  <a:lnTo>
                    <a:pt x="577135" y="107080"/>
                  </a:lnTo>
                  <a:lnTo>
                    <a:pt x="696353" y="108318"/>
                  </a:lnTo>
                  <a:lnTo>
                    <a:pt x="1145108" y="108287"/>
                  </a:lnTo>
                  <a:lnTo>
                    <a:pt x="1145108" y="107080"/>
                  </a:lnTo>
                  <a:close/>
                </a:path>
              </a:pathLst>
            </a:custGeom>
            <a:solidFill>
              <a:srgbClr val="D3BC47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object 24"/>
            <p:cNvSpPr/>
            <p:nvPr/>
          </p:nvSpPr>
          <p:spPr>
            <a:xfrm>
              <a:off x="5121026" y="2138484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30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object 25"/>
            <p:cNvSpPr/>
            <p:nvPr/>
          </p:nvSpPr>
          <p:spPr>
            <a:xfrm>
              <a:off x="5136501" y="2007039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object 26"/>
            <p:cNvSpPr/>
            <p:nvPr/>
          </p:nvSpPr>
          <p:spPr>
            <a:xfrm>
              <a:off x="5121026" y="1983544"/>
              <a:ext cx="340995" cy="0"/>
            </a:xfrm>
            <a:custGeom>
              <a:avLst/>
              <a:gdLst/>
              <a:ahLst/>
              <a:cxnLst/>
              <a:rect l="l" t="t" r="r" b="b"/>
              <a:pathLst>
                <a:path w="340995">
                  <a:moveTo>
                    <a:pt x="0" y="0"/>
                  </a:moveTo>
                  <a:lnTo>
                    <a:pt x="340436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object 27"/>
            <p:cNvSpPr/>
            <p:nvPr/>
          </p:nvSpPr>
          <p:spPr>
            <a:xfrm>
              <a:off x="5136501" y="1852099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object 28"/>
            <p:cNvSpPr/>
            <p:nvPr/>
          </p:nvSpPr>
          <p:spPr>
            <a:xfrm>
              <a:off x="5121026" y="1829239"/>
              <a:ext cx="340995" cy="0"/>
            </a:xfrm>
            <a:custGeom>
              <a:avLst/>
              <a:gdLst/>
              <a:ahLst/>
              <a:cxnLst/>
              <a:rect l="l" t="t" r="r" b="b"/>
              <a:pathLst>
                <a:path w="340995">
                  <a:moveTo>
                    <a:pt x="0" y="0"/>
                  </a:moveTo>
                  <a:lnTo>
                    <a:pt x="340436" y="0"/>
                  </a:lnTo>
                </a:path>
              </a:pathLst>
            </a:custGeom>
            <a:ln w="46990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object 29"/>
            <p:cNvSpPr/>
            <p:nvPr/>
          </p:nvSpPr>
          <p:spPr>
            <a:xfrm>
              <a:off x="5136501" y="1697159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h="109219">
                  <a:moveTo>
                    <a:pt x="0" y="0"/>
                  </a:moveTo>
                  <a:lnTo>
                    <a:pt x="0" y="109219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object 30"/>
            <p:cNvSpPr/>
            <p:nvPr/>
          </p:nvSpPr>
          <p:spPr>
            <a:xfrm>
              <a:off x="5121026" y="1674299"/>
              <a:ext cx="340995" cy="0"/>
            </a:xfrm>
            <a:custGeom>
              <a:avLst/>
              <a:gdLst/>
              <a:ahLst/>
              <a:cxnLst/>
              <a:rect l="l" t="t" r="r" b="b"/>
              <a:pathLst>
                <a:path w="340995">
                  <a:moveTo>
                    <a:pt x="0" y="0"/>
                  </a:moveTo>
                  <a:lnTo>
                    <a:pt x="340436" y="0"/>
                  </a:lnTo>
                </a:path>
              </a:pathLst>
            </a:custGeom>
            <a:ln w="46990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object 31"/>
            <p:cNvSpPr/>
            <p:nvPr/>
          </p:nvSpPr>
          <p:spPr>
            <a:xfrm>
              <a:off x="5136501" y="1542219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h="109219">
                  <a:moveTo>
                    <a:pt x="0" y="0"/>
                  </a:moveTo>
                  <a:lnTo>
                    <a:pt x="0" y="10922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object 33"/>
            <p:cNvSpPr/>
            <p:nvPr/>
          </p:nvSpPr>
          <p:spPr>
            <a:xfrm>
              <a:off x="5353144" y="2138484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18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object 34"/>
            <p:cNvSpPr/>
            <p:nvPr/>
          </p:nvSpPr>
          <p:spPr>
            <a:xfrm>
              <a:off x="5368619" y="2007039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object 35"/>
            <p:cNvSpPr/>
            <p:nvPr/>
          </p:nvSpPr>
          <p:spPr>
            <a:xfrm>
              <a:off x="5213882" y="2007039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object 36"/>
            <p:cNvSpPr/>
            <p:nvPr/>
          </p:nvSpPr>
          <p:spPr>
            <a:xfrm>
              <a:off x="5445993" y="2007039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object 37"/>
            <p:cNvSpPr/>
            <p:nvPr/>
          </p:nvSpPr>
          <p:spPr>
            <a:xfrm>
              <a:off x="5213882" y="185229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object 38"/>
            <p:cNvSpPr/>
            <p:nvPr/>
          </p:nvSpPr>
          <p:spPr>
            <a:xfrm>
              <a:off x="5291251" y="185229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object 39"/>
            <p:cNvSpPr/>
            <p:nvPr/>
          </p:nvSpPr>
          <p:spPr>
            <a:xfrm>
              <a:off x="5368619" y="185229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object 40"/>
            <p:cNvSpPr/>
            <p:nvPr/>
          </p:nvSpPr>
          <p:spPr>
            <a:xfrm>
              <a:off x="5445993" y="185229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object 41"/>
            <p:cNvSpPr/>
            <p:nvPr/>
          </p:nvSpPr>
          <p:spPr>
            <a:xfrm>
              <a:off x="5213882" y="1697553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object 42"/>
            <p:cNvSpPr/>
            <p:nvPr/>
          </p:nvSpPr>
          <p:spPr>
            <a:xfrm>
              <a:off x="5291251" y="1697553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object 43"/>
            <p:cNvSpPr/>
            <p:nvPr/>
          </p:nvSpPr>
          <p:spPr>
            <a:xfrm>
              <a:off x="5368619" y="1697553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object 44"/>
            <p:cNvSpPr/>
            <p:nvPr/>
          </p:nvSpPr>
          <p:spPr>
            <a:xfrm>
              <a:off x="5445993" y="1697553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object 45"/>
            <p:cNvSpPr/>
            <p:nvPr/>
          </p:nvSpPr>
          <p:spPr>
            <a:xfrm>
              <a:off x="5213882" y="1542803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object 46"/>
            <p:cNvSpPr/>
            <p:nvPr/>
          </p:nvSpPr>
          <p:spPr>
            <a:xfrm>
              <a:off x="5291251" y="1542803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object 47"/>
            <p:cNvSpPr/>
            <p:nvPr/>
          </p:nvSpPr>
          <p:spPr>
            <a:xfrm>
              <a:off x="5368619" y="1542803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object 48"/>
            <p:cNvSpPr/>
            <p:nvPr/>
          </p:nvSpPr>
          <p:spPr>
            <a:xfrm>
              <a:off x="5445993" y="1542803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object 49"/>
            <p:cNvSpPr/>
            <p:nvPr/>
          </p:nvSpPr>
          <p:spPr>
            <a:xfrm>
              <a:off x="4873439" y="2076586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0" y="0"/>
                  </a:moveTo>
                  <a:lnTo>
                    <a:pt x="185686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object 50"/>
            <p:cNvSpPr/>
            <p:nvPr/>
          </p:nvSpPr>
          <p:spPr>
            <a:xfrm>
              <a:off x="4888914" y="1945141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object 51"/>
            <p:cNvSpPr/>
            <p:nvPr/>
          </p:nvSpPr>
          <p:spPr>
            <a:xfrm>
              <a:off x="4873439" y="1921646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0" y="0"/>
                  </a:moveTo>
                  <a:lnTo>
                    <a:pt x="185686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object 52"/>
            <p:cNvSpPr/>
            <p:nvPr/>
          </p:nvSpPr>
          <p:spPr>
            <a:xfrm>
              <a:off x="4888914" y="1790201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object 53"/>
            <p:cNvSpPr/>
            <p:nvPr/>
          </p:nvSpPr>
          <p:spPr>
            <a:xfrm>
              <a:off x="4873439" y="1727971"/>
              <a:ext cx="186055" cy="62230"/>
            </a:xfrm>
            <a:custGeom>
              <a:avLst/>
              <a:gdLst/>
              <a:ahLst/>
              <a:cxnLst/>
              <a:rect l="l" t="t" r="r" b="b"/>
              <a:pathLst>
                <a:path w="186054" h="62230">
                  <a:moveTo>
                    <a:pt x="0" y="62230"/>
                  </a:moveTo>
                  <a:lnTo>
                    <a:pt x="185686" y="62230"/>
                  </a:lnTo>
                  <a:lnTo>
                    <a:pt x="185686" y="0"/>
                  </a:lnTo>
                  <a:lnTo>
                    <a:pt x="0" y="0"/>
                  </a:lnTo>
                  <a:lnTo>
                    <a:pt x="0" y="62230"/>
                  </a:lnTo>
                  <a:close/>
                </a:path>
              </a:pathLst>
            </a:custGeom>
            <a:solidFill>
              <a:srgbClr val="D3BC47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object 54"/>
            <p:cNvSpPr/>
            <p:nvPr/>
          </p:nvSpPr>
          <p:spPr>
            <a:xfrm>
              <a:off x="4966283" y="194514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object 55"/>
            <p:cNvSpPr/>
            <p:nvPr/>
          </p:nvSpPr>
          <p:spPr>
            <a:xfrm>
              <a:off x="5043658" y="194514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object 56"/>
            <p:cNvSpPr/>
            <p:nvPr/>
          </p:nvSpPr>
          <p:spPr>
            <a:xfrm>
              <a:off x="4966283" y="179039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object 57"/>
            <p:cNvSpPr/>
            <p:nvPr/>
          </p:nvSpPr>
          <p:spPr>
            <a:xfrm>
              <a:off x="5043658" y="179039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object 76"/>
            <p:cNvSpPr txBox="1"/>
            <p:nvPr/>
          </p:nvSpPr>
          <p:spPr>
            <a:xfrm>
              <a:off x="5726910" y="1526348"/>
              <a:ext cx="1057802" cy="6771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140"/>
                </a:lnSpc>
              </a:pPr>
              <a:r>
                <a:rPr sz="14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Жилищно- коммунальное хозяйство</a:t>
              </a:r>
              <a:endParaRPr sz="1400" dirty="0">
                <a:latin typeface="Times New Roman" pitchFamily="18" charset="0"/>
                <a:cs typeface="Times New Roman" pitchFamily="18" charset="0"/>
              </a:endParaRPr>
            </a:p>
            <a:p>
              <a:pPr marR="21590" algn="ctr">
                <a:lnSpc>
                  <a:spcPct val="100000"/>
                </a:lnSpc>
                <a:spcBef>
                  <a:spcPts val="295"/>
                </a:spcBef>
              </a:pPr>
              <a:r>
                <a:rPr lang="ru-RU" sz="14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2062,2</a:t>
              </a:r>
              <a:endParaRPr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9"/>
          <p:cNvGrpSpPr/>
          <p:nvPr/>
        </p:nvGrpSpPr>
        <p:grpSpPr>
          <a:xfrm>
            <a:off x="857224" y="5572140"/>
            <a:ext cx="2177168" cy="1005840"/>
            <a:chOff x="6911246" y="1365434"/>
            <a:chExt cx="2177168" cy="1005840"/>
          </a:xfrm>
        </p:grpSpPr>
        <p:sp>
          <p:nvSpPr>
            <p:cNvPr id="151" name="object 59"/>
            <p:cNvSpPr/>
            <p:nvPr/>
          </p:nvSpPr>
          <p:spPr>
            <a:xfrm>
              <a:off x="6911246" y="1365434"/>
              <a:ext cx="1145540" cy="1005840"/>
            </a:xfrm>
            <a:custGeom>
              <a:avLst/>
              <a:gdLst/>
              <a:ahLst/>
              <a:cxnLst/>
              <a:rect l="l" t="t" r="r" b="b"/>
              <a:pathLst>
                <a:path w="1145540" h="1005839">
                  <a:moveTo>
                    <a:pt x="1145095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1145095" y="1005839"/>
                  </a:lnTo>
                  <a:lnTo>
                    <a:pt x="1145095" y="773609"/>
                  </a:lnTo>
                  <a:lnTo>
                    <a:pt x="380627" y="773609"/>
                  </a:lnTo>
                  <a:lnTo>
                    <a:pt x="363187" y="772521"/>
                  </a:lnTo>
                  <a:lnTo>
                    <a:pt x="324564" y="758978"/>
                  </a:lnTo>
                  <a:lnTo>
                    <a:pt x="301587" y="742538"/>
                  </a:lnTo>
                  <a:lnTo>
                    <a:pt x="134197" y="742538"/>
                  </a:lnTo>
                  <a:lnTo>
                    <a:pt x="123786" y="649922"/>
                  </a:lnTo>
                  <a:lnTo>
                    <a:pt x="138159" y="646628"/>
                  </a:lnTo>
                  <a:lnTo>
                    <a:pt x="152783" y="643708"/>
                  </a:lnTo>
                  <a:lnTo>
                    <a:pt x="181635" y="638335"/>
                  </a:lnTo>
                  <a:lnTo>
                    <a:pt x="195287" y="635554"/>
                  </a:lnTo>
                  <a:lnTo>
                    <a:pt x="238034" y="619955"/>
                  </a:lnTo>
                  <a:lnTo>
                    <a:pt x="249585" y="598959"/>
                  </a:lnTo>
                  <a:lnTo>
                    <a:pt x="247996" y="589313"/>
                  </a:lnTo>
                  <a:lnTo>
                    <a:pt x="216636" y="479704"/>
                  </a:lnTo>
                  <a:lnTo>
                    <a:pt x="340423" y="448754"/>
                  </a:lnTo>
                  <a:lnTo>
                    <a:pt x="357671" y="448754"/>
                  </a:lnTo>
                  <a:lnTo>
                    <a:pt x="351052" y="437919"/>
                  </a:lnTo>
                  <a:lnTo>
                    <a:pt x="343267" y="425626"/>
                  </a:lnTo>
                  <a:lnTo>
                    <a:pt x="327711" y="401388"/>
                  </a:lnTo>
                  <a:lnTo>
                    <a:pt x="320333" y="389575"/>
                  </a:lnTo>
                  <a:lnTo>
                    <a:pt x="298078" y="345895"/>
                  </a:lnTo>
                  <a:lnTo>
                    <a:pt x="294059" y="327123"/>
                  </a:lnTo>
                  <a:lnTo>
                    <a:pt x="290314" y="311937"/>
                  </a:lnTo>
                  <a:lnTo>
                    <a:pt x="288287" y="299428"/>
                  </a:lnTo>
                  <a:lnTo>
                    <a:pt x="287840" y="289455"/>
                  </a:lnTo>
                  <a:lnTo>
                    <a:pt x="288833" y="281877"/>
                  </a:lnTo>
                  <a:lnTo>
                    <a:pt x="291126" y="276553"/>
                  </a:lnTo>
                  <a:lnTo>
                    <a:pt x="294580" y="273342"/>
                  </a:lnTo>
                  <a:lnTo>
                    <a:pt x="299056" y="272104"/>
                  </a:lnTo>
                  <a:lnTo>
                    <a:pt x="1145095" y="272104"/>
                  </a:lnTo>
                  <a:lnTo>
                    <a:pt x="1145095" y="0"/>
                  </a:lnTo>
                  <a:close/>
                </a:path>
                <a:path w="1145540" h="1005839">
                  <a:moveTo>
                    <a:pt x="1145095" y="336637"/>
                  </a:moveTo>
                  <a:lnTo>
                    <a:pt x="1037517" y="336637"/>
                  </a:lnTo>
                  <a:lnTo>
                    <a:pt x="1038667" y="336640"/>
                  </a:lnTo>
                  <a:lnTo>
                    <a:pt x="1039199" y="337272"/>
                  </a:lnTo>
                  <a:lnTo>
                    <a:pt x="1052106" y="355777"/>
                  </a:lnTo>
                  <a:lnTo>
                    <a:pt x="1048078" y="368609"/>
                  </a:lnTo>
                  <a:lnTo>
                    <a:pt x="1021226" y="398838"/>
                  </a:lnTo>
                  <a:lnTo>
                    <a:pt x="977208" y="408968"/>
                  </a:lnTo>
                  <a:lnTo>
                    <a:pt x="948771" y="412184"/>
                  </a:lnTo>
                  <a:lnTo>
                    <a:pt x="932947" y="414326"/>
                  </a:lnTo>
                  <a:lnTo>
                    <a:pt x="916053" y="417202"/>
                  </a:lnTo>
                  <a:lnTo>
                    <a:pt x="903028" y="417515"/>
                  </a:lnTo>
                  <a:lnTo>
                    <a:pt x="890081" y="418173"/>
                  </a:lnTo>
                  <a:lnTo>
                    <a:pt x="877205" y="419124"/>
                  </a:lnTo>
                  <a:lnTo>
                    <a:pt x="864395" y="420311"/>
                  </a:lnTo>
                  <a:lnTo>
                    <a:pt x="851646" y="421679"/>
                  </a:lnTo>
                  <a:lnTo>
                    <a:pt x="788611" y="429326"/>
                  </a:lnTo>
                  <a:lnTo>
                    <a:pt x="776108" y="430633"/>
                  </a:lnTo>
                  <a:lnTo>
                    <a:pt x="763627" y="431736"/>
                  </a:lnTo>
                  <a:lnTo>
                    <a:pt x="751162" y="432583"/>
                  </a:lnTo>
                  <a:lnTo>
                    <a:pt x="738707" y="433117"/>
                  </a:lnTo>
                  <a:lnTo>
                    <a:pt x="739355" y="445222"/>
                  </a:lnTo>
                  <a:lnTo>
                    <a:pt x="729338" y="479704"/>
                  </a:lnTo>
                  <a:lnTo>
                    <a:pt x="725611" y="486738"/>
                  </a:lnTo>
                  <a:lnTo>
                    <a:pt x="721429" y="495957"/>
                  </a:lnTo>
                  <a:lnTo>
                    <a:pt x="717006" y="507973"/>
                  </a:lnTo>
                  <a:lnTo>
                    <a:pt x="712455" y="523586"/>
                  </a:lnTo>
                  <a:lnTo>
                    <a:pt x="526122" y="541604"/>
                  </a:lnTo>
                  <a:lnTo>
                    <a:pt x="541591" y="680872"/>
                  </a:lnTo>
                  <a:lnTo>
                    <a:pt x="526127" y="690066"/>
                  </a:lnTo>
                  <a:lnTo>
                    <a:pt x="512612" y="698781"/>
                  </a:lnTo>
                  <a:lnTo>
                    <a:pt x="481697" y="722049"/>
                  </a:lnTo>
                  <a:lnTo>
                    <a:pt x="455215" y="746365"/>
                  </a:lnTo>
                  <a:lnTo>
                    <a:pt x="449847" y="751246"/>
                  </a:lnTo>
                  <a:lnTo>
                    <a:pt x="412228" y="770468"/>
                  </a:lnTo>
                  <a:lnTo>
                    <a:pt x="380627" y="773609"/>
                  </a:lnTo>
                  <a:lnTo>
                    <a:pt x="1145095" y="773609"/>
                  </a:lnTo>
                  <a:lnTo>
                    <a:pt x="1145095" y="336637"/>
                  </a:lnTo>
                  <a:close/>
                </a:path>
                <a:path w="1145540" h="1005839">
                  <a:moveTo>
                    <a:pt x="261103" y="731164"/>
                  </a:moveTo>
                  <a:lnTo>
                    <a:pt x="221542" y="733536"/>
                  </a:lnTo>
                  <a:lnTo>
                    <a:pt x="169908" y="739469"/>
                  </a:lnTo>
                  <a:lnTo>
                    <a:pt x="157614" y="740788"/>
                  </a:lnTo>
                  <a:lnTo>
                    <a:pt x="145689" y="741844"/>
                  </a:lnTo>
                  <a:lnTo>
                    <a:pt x="134197" y="742538"/>
                  </a:lnTo>
                  <a:lnTo>
                    <a:pt x="301587" y="742538"/>
                  </a:lnTo>
                  <a:lnTo>
                    <a:pt x="296314" y="738520"/>
                  </a:lnTo>
                  <a:lnTo>
                    <a:pt x="286941" y="732053"/>
                  </a:lnTo>
                  <a:lnTo>
                    <a:pt x="274117" y="731295"/>
                  </a:lnTo>
                  <a:lnTo>
                    <a:pt x="261103" y="731164"/>
                  </a:lnTo>
                  <a:close/>
                </a:path>
                <a:path w="1145540" h="1005839">
                  <a:moveTo>
                    <a:pt x="357671" y="448754"/>
                  </a:moveTo>
                  <a:lnTo>
                    <a:pt x="340423" y="448754"/>
                  </a:lnTo>
                  <a:lnTo>
                    <a:pt x="347000" y="468132"/>
                  </a:lnTo>
                  <a:lnTo>
                    <a:pt x="372920" y="503461"/>
                  </a:lnTo>
                  <a:lnTo>
                    <a:pt x="385461" y="509957"/>
                  </a:lnTo>
                  <a:lnTo>
                    <a:pt x="382174" y="498485"/>
                  </a:lnTo>
                  <a:lnTo>
                    <a:pt x="365651" y="462522"/>
                  </a:lnTo>
                  <a:lnTo>
                    <a:pt x="357671" y="448754"/>
                  </a:lnTo>
                  <a:close/>
                </a:path>
                <a:path w="1145540" h="1005839">
                  <a:moveTo>
                    <a:pt x="1145095" y="324967"/>
                  </a:moveTo>
                  <a:lnTo>
                    <a:pt x="649922" y="324967"/>
                  </a:lnTo>
                  <a:lnTo>
                    <a:pt x="660102" y="333898"/>
                  </a:lnTo>
                  <a:lnTo>
                    <a:pt x="667763" y="342110"/>
                  </a:lnTo>
                  <a:lnTo>
                    <a:pt x="673405" y="349579"/>
                  </a:lnTo>
                  <a:lnTo>
                    <a:pt x="677526" y="356283"/>
                  </a:lnTo>
                  <a:lnTo>
                    <a:pt x="680626" y="362197"/>
                  </a:lnTo>
                  <a:lnTo>
                    <a:pt x="683204" y="367300"/>
                  </a:lnTo>
                  <a:lnTo>
                    <a:pt x="685759" y="371566"/>
                  </a:lnTo>
                  <a:lnTo>
                    <a:pt x="688789" y="374974"/>
                  </a:lnTo>
                  <a:lnTo>
                    <a:pt x="692795" y="377501"/>
                  </a:lnTo>
                  <a:lnTo>
                    <a:pt x="698274" y="379121"/>
                  </a:lnTo>
                  <a:lnTo>
                    <a:pt x="705726" y="379814"/>
                  </a:lnTo>
                  <a:lnTo>
                    <a:pt x="715651" y="379555"/>
                  </a:lnTo>
                  <a:lnTo>
                    <a:pt x="728546" y="378321"/>
                  </a:lnTo>
                  <a:lnTo>
                    <a:pt x="744912" y="376089"/>
                  </a:lnTo>
                  <a:lnTo>
                    <a:pt x="765247" y="372836"/>
                  </a:lnTo>
                  <a:lnTo>
                    <a:pt x="943927" y="340436"/>
                  </a:lnTo>
                  <a:lnTo>
                    <a:pt x="986408" y="340436"/>
                  </a:lnTo>
                  <a:lnTo>
                    <a:pt x="1024782" y="338729"/>
                  </a:lnTo>
                  <a:lnTo>
                    <a:pt x="1037517" y="336637"/>
                  </a:lnTo>
                  <a:lnTo>
                    <a:pt x="1145095" y="336637"/>
                  </a:lnTo>
                  <a:lnTo>
                    <a:pt x="1145095" y="324967"/>
                  </a:lnTo>
                  <a:close/>
                </a:path>
                <a:path w="1145540" h="1005839">
                  <a:moveTo>
                    <a:pt x="1145095" y="272104"/>
                  </a:moveTo>
                  <a:lnTo>
                    <a:pt x="299056" y="272104"/>
                  </a:lnTo>
                  <a:lnTo>
                    <a:pt x="304415" y="272696"/>
                  </a:lnTo>
                  <a:lnTo>
                    <a:pt x="310518" y="274980"/>
                  </a:lnTo>
                  <a:lnTo>
                    <a:pt x="347302" y="306826"/>
                  </a:lnTo>
                  <a:lnTo>
                    <a:pt x="375898" y="348363"/>
                  </a:lnTo>
                  <a:lnTo>
                    <a:pt x="386854" y="371386"/>
                  </a:lnTo>
                  <a:lnTo>
                    <a:pt x="649922" y="324967"/>
                  </a:lnTo>
                  <a:lnTo>
                    <a:pt x="1145095" y="324967"/>
                  </a:lnTo>
                  <a:lnTo>
                    <a:pt x="1145095" y="272104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object 60"/>
            <p:cNvSpPr/>
            <p:nvPr/>
          </p:nvSpPr>
          <p:spPr>
            <a:xfrm>
              <a:off x="7206166" y="1933949"/>
              <a:ext cx="154940" cy="148590"/>
            </a:xfrm>
            <a:custGeom>
              <a:avLst/>
              <a:gdLst/>
              <a:ahLst/>
              <a:cxnLst/>
              <a:rect l="l" t="t" r="r" b="b"/>
              <a:pathLst>
                <a:path w="154940" h="148589">
                  <a:moveTo>
                    <a:pt x="87340" y="0"/>
                  </a:moveTo>
                  <a:lnTo>
                    <a:pt x="44010" y="11553"/>
                  </a:lnTo>
                  <a:lnTo>
                    <a:pt x="10724" y="39319"/>
                  </a:lnTo>
                  <a:lnTo>
                    <a:pt x="0" y="71263"/>
                  </a:lnTo>
                  <a:lnTo>
                    <a:pt x="572" y="82028"/>
                  </a:lnTo>
                  <a:lnTo>
                    <a:pt x="18647" y="121023"/>
                  </a:lnTo>
                  <a:lnTo>
                    <a:pt x="53063" y="145164"/>
                  </a:lnTo>
                  <a:lnTo>
                    <a:pt x="72685" y="148182"/>
                  </a:lnTo>
                  <a:lnTo>
                    <a:pt x="82450" y="146818"/>
                  </a:lnTo>
                  <a:lnTo>
                    <a:pt x="91936" y="143307"/>
                  </a:lnTo>
                  <a:lnTo>
                    <a:pt x="107037" y="139981"/>
                  </a:lnTo>
                  <a:lnTo>
                    <a:pt x="145854" y="110663"/>
                  </a:lnTo>
                  <a:lnTo>
                    <a:pt x="154576" y="78683"/>
                  </a:lnTo>
                  <a:lnTo>
                    <a:pt x="154033" y="67420"/>
                  </a:lnTo>
                  <a:lnTo>
                    <a:pt x="136771" y="25849"/>
                  </a:lnTo>
                  <a:lnTo>
                    <a:pt x="99269" y="1549"/>
                  </a:lnTo>
                  <a:lnTo>
                    <a:pt x="8734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object 77"/>
            <p:cNvSpPr txBox="1"/>
            <p:nvPr/>
          </p:nvSpPr>
          <p:spPr>
            <a:xfrm>
              <a:off x="8025776" y="1614668"/>
              <a:ext cx="1062638" cy="51809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08279" marR="5080" indent="-196215">
                <a:lnSpc>
                  <a:spcPts val="1140"/>
                </a:lnSpc>
              </a:pPr>
              <a:r>
                <a:rPr sz="10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Национальная оборона</a:t>
              </a:r>
              <a:endParaRPr sz="1000" dirty="0">
                <a:latin typeface="Times New Roman" pitchFamily="18" charset="0"/>
                <a:cs typeface="Times New Roman" pitchFamily="18" charset="0"/>
              </a:endParaRPr>
            </a:p>
            <a:p>
              <a:pPr marL="287020">
                <a:lnSpc>
                  <a:spcPct val="100000"/>
                </a:lnSpc>
                <a:spcBef>
                  <a:spcPts val="385"/>
                </a:spcBef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98,0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56"/>
          <p:cNvGrpSpPr/>
          <p:nvPr/>
        </p:nvGrpSpPr>
        <p:grpSpPr>
          <a:xfrm>
            <a:off x="3214682" y="5000636"/>
            <a:ext cx="2310993" cy="1007115"/>
            <a:chOff x="6911026" y="2537732"/>
            <a:chExt cx="2529974" cy="1007115"/>
          </a:xfrm>
        </p:grpSpPr>
        <p:sp>
          <p:nvSpPr>
            <p:cNvPr id="158" name="object 62"/>
            <p:cNvSpPr/>
            <p:nvPr/>
          </p:nvSpPr>
          <p:spPr>
            <a:xfrm>
              <a:off x="6911028" y="2537732"/>
              <a:ext cx="1146175" cy="1007110"/>
            </a:xfrm>
            <a:custGeom>
              <a:avLst/>
              <a:gdLst/>
              <a:ahLst/>
              <a:cxnLst/>
              <a:rect l="l" t="t" r="r" b="b"/>
              <a:pathLst>
                <a:path w="1146175" h="1007110">
                  <a:moveTo>
                    <a:pt x="0" y="0"/>
                  </a:moveTo>
                  <a:lnTo>
                    <a:pt x="1146048" y="0"/>
                  </a:lnTo>
                  <a:lnTo>
                    <a:pt x="1146048" y="1006665"/>
                  </a:lnTo>
                  <a:lnTo>
                    <a:pt x="0" y="1006665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object 63"/>
            <p:cNvSpPr/>
            <p:nvPr/>
          </p:nvSpPr>
          <p:spPr>
            <a:xfrm>
              <a:off x="6911026" y="2537737"/>
              <a:ext cx="1146175" cy="1007110"/>
            </a:xfrm>
            <a:custGeom>
              <a:avLst/>
              <a:gdLst/>
              <a:ahLst/>
              <a:cxnLst/>
              <a:rect l="l" t="t" r="r" b="b"/>
              <a:pathLst>
                <a:path w="1146175" h="1007110">
                  <a:moveTo>
                    <a:pt x="1146048" y="0"/>
                  </a:moveTo>
                  <a:lnTo>
                    <a:pt x="0" y="0"/>
                  </a:lnTo>
                  <a:lnTo>
                    <a:pt x="0" y="1006652"/>
                  </a:lnTo>
                  <a:lnTo>
                    <a:pt x="1146048" y="1006652"/>
                  </a:lnTo>
                  <a:lnTo>
                    <a:pt x="1146048" y="860920"/>
                  </a:lnTo>
                  <a:lnTo>
                    <a:pt x="573647" y="860920"/>
                  </a:lnTo>
                  <a:lnTo>
                    <a:pt x="534498" y="856616"/>
                  </a:lnTo>
                  <a:lnTo>
                    <a:pt x="496092" y="843763"/>
                  </a:lnTo>
                  <a:lnTo>
                    <a:pt x="458812" y="822745"/>
                  </a:lnTo>
                  <a:lnTo>
                    <a:pt x="423043" y="793945"/>
                  </a:lnTo>
                  <a:lnTo>
                    <a:pt x="389167" y="757746"/>
                  </a:lnTo>
                  <a:lnTo>
                    <a:pt x="357567" y="714531"/>
                  </a:lnTo>
                  <a:lnTo>
                    <a:pt x="328627" y="664684"/>
                  </a:lnTo>
                  <a:lnTo>
                    <a:pt x="302730" y="608588"/>
                  </a:lnTo>
                  <a:lnTo>
                    <a:pt x="280259" y="546626"/>
                  </a:lnTo>
                  <a:lnTo>
                    <a:pt x="261599" y="479182"/>
                  </a:lnTo>
                  <a:lnTo>
                    <a:pt x="247131" y="406639"/>
                  </a:lnTo>
                  <a:lnTo>
                    <a:pt x="237240" y="329380"/>
                  </a:lnTo>
                  <a:lnTo>
                    <a:pt x="232308" y="247789"/>
                  </a:lnTo>
                  <a:lnTo>
                    <a:pt x="236707" y="242984"/>
                  </a:lnTo>
                  <a:lnTo>
                    <a:pt x="239636" y="238980"/>
                  </a:lnTo>
                  <a:lnTo>
                    <a:pt x="241395" y="235694"/>
                  </a:lnTo>
                  <a:lnTo>
                    <a:pt x="242281" y="233043"/>
                  </a:lnTo>
                  <a:lnTo>
                    <a:pt x="242594" y="230944"/>
                  </a:lnTo>
                  <a:lnTo>
                    <a:pt x="242696" y="228072"/>
                  </a:lnTo>
                  <a:lnTo>
                    <a:pt x="243082" y="227132"/>
                  </a:lnTo>
                  <a:lnTo>
                    <a:pt x="293658" y="220573"/>
                  </a:lnTo>
                  <a:lnTo>
                    <a:pt x="310398" y="218629"/>
                  </a:lnTo>
                  <a:lnTo>
                    <a:pt x="348538" y="213446"/>
                  </a:lnTo>
                  <a:lnTo>
                    <a:pt x="394718" y="205240"/>
                  </a:lnTo>
                  <a:lnTo>
                    <a:pt x="442515" y="191976"/>
                  </a:lnTo>
                  <a:lnTo>
                    <a:pt x="484077" y="173932"/>
                  </a:lnTo>
                  <a:lnTo>
                    <a:pt x="573024" y="123888"/>
                  </a:lnTo>
                  <a:lnTo>
                    <a:pt x="1146048" y="123888"/>
                  </a:lnTo>
                  <a:lnTo>
                    <a:pt x="1146048" y="0"/>
                  </a:lnTo>
                  <a:close/>
                </a:path>
                <a:path w="1146175" h="1007110">
                  <a:moveTo>
                    <a:pt x="1146048" y="216814"/>
                  </a:moveTo>
                  <a:lnTo>
                    <a:pt x="913739" y="216814"/>
                  </a:lnTo>
                  <a:lnTo>
                    <a:pt x="913646" y="233043"/>
                  </a:lnTo>
                  <a:lnTo>
                    <a:pt x="913525" y="242984"/>
                  </a:lnTo>
                  <a:lnTo>
                    <a:pt x="911633" y="300320"/>
                  </a:lnTo>
                  <a:lnTo>
                    <a:pt x="908722" y="341840"/>
                  </a:lnTo>
                  <a:lnTo>
                    <a:pt x="904325" y="383082"/>
                  </a:lnTo>
                  <a:lnTo>
                    <a:pt x="898255" y="423952"/>
                  </a:lnTo>
                  <a:lnTo>
                    <a:pt x="890326" y="464358"/>
                  </a:lnTo>
                  <a:lnTo>
                    <a:pt x="880353" y="504207"/>
                  </a:lnTo>
                  <a:lnTo>
                    <a:pt x="868149" y="543405"/>
                  </a:lnTo>
                  <a:lnTo>
                    <a:pt x="853529" y="581861"/>
                  </a:lnTo>
                  <a:lnTo>
                    <a:pt x="836307" y="619480"/>
                  </a:lnTo>
                  <a:lnTo>
                    <a:pt x="802687" y="685751"/>
                  </a:lnTo>
                  <a:lnTo>
                    <a:pt x="767128" y="740790"/>
                  </a:lnTo>
                  <a:lnTo>
                    <a:pt x="730011" y="784980"/>
                  </a:lnTo>
                  <a:lnTo>
                    <a:pt x="691722" y="818705"/>
                  </a:lnTo>
                  <a:lnTo>
                    <a:pt x="652643" y="842347"/>
                  </a:lnTo>
                  <a:lnTo>
                    <a:pt x="613157" y="856291"/>
                  </a:lnTo>
                  <a:lnTo>
                    <a:pt x="573647" y="860920"/>
                  </a:lnTo>
                  <a:lnTo>
                    <a:pt x="1146048" y="860920"/>
                  </a:lnTo>
                  <a:lnTo>
                    <a:pt x="1146048" y="216814"/>
                  </a:lnTo>
                  <a:close/>
                </a:path>
                <a:path w="1146175" h="1007110">
                  <a:moveTo>
                    <a:pt x="1146048" y="123888"/>
                  </a:moveTo>
                  <a:lnTo>
                    <a:pt x="573024" y="123888"/>
                  </a:lnTo>
                  <a:lnTo>
                    <a:pt x="590943" y="131073"/>
                  </a:lnTo>
                  <a:lnTo>
                    <a:pt x="607654" y="138618"/>
                  </a:lnTo>
                  <a:lnTo>
                    <a:pt x="623343" y="146419"/>
                  </a:lnTo>
                  <a:lnTo>
                    <a:pt x="638195" y="154370"/>
                  </a:lnTo>
                  <a:lnTo>
                    <a:pt x="652443" y="162394"/>
                  </a:lnTo>
                  <a:lnTo>
                    <a:pt x="679593" y="178084"/>
                  </a:lnTo>
                  <a:lnTo>
                    <a:pt x="692959" y="185594"/>
                  </a:lnTo>
                  <a:lnTo>
                    <a:pt x="734356" y="205473"/>
                  </a:lnTo>
                  <a:lnTo>
                    <a:pt x="781607" y="219185"/>
                  </a:lnTo>
                  <a:lnTo>
                    <a:pt x="839729" y="223906"/>
                  </a:lnTo>
                  <a:lnTo>
                    <a:pt x="862385" y="222994"/>
                  </a:lnTo>
                  <a:lnTo>
                    <a:pt x="886994" y="220665"/>
                  </a:lnTo>
                  <a:lnTo>
                    <a:pt x="913739" y="216814"/>
                  </a:lnTo>
                  <a:lnTo>
                    <a:pt x="1146048" y="216814"/>
                  </a:lnTo>
                  <a:lnTo>
                    <a:pt x="1146048" y="123888"/>
                  </a:lnTo>
                  <a:close/>
                </a:path>
              </a:pathLst>
            </a:custGeom>
            <a:solidFill>
              <a:srgbClr val="70C9A4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object 79"/>
            <p:cNvSpPr txBox="1"/>
            <p:nvPr/>
          </p:nvSpPr>
          <p:spPr>
            <a:xfrm>
              <a:off x="8162338" y="2537732"/>
              <a:ext cx="1278662" cy="7309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94700"/>
                </a:lnSpc>
              </a:pPr>
              <a:r>
                <a:rPr sz="10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Национальная безопасность и правоохраните- </a:t>
              </a:r>
              <a:r>
                <a:rPr sz="1000" dirty="0" err="1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льная</a:t>
              </a:r>
              <a:r>
                <a:rPr sz="10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000" dirty="0" err="1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деятельность</a:t>
              </a:r>
              <a:endParaRPr lang="ru-RU" sz="100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2700" marR="5080" algn="ctr">
                <a:lnSpc>
                  <a:spcPct val="94700"/>
                </a:lnSpc>
              </a:pPr>
              <a:r>
                <a:rPr lang="ru-RU" sz="1000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14,4</a:t>
              </a:r>
              <a:endParaRPr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163"/>
          <p:cNvGrpSpPr/>
          <p:nvPr/>
        </p:nvGrpSpPr>
        <p:grpSpPr>
          <a:xfrm>
            <a:off x="4000496" y="1571612"/>
            <a:ext cx="2714645" cy="1004569"/>
            <a:chOff x="2399999" y="2510320"/>
            <a:chExt cx="2395324" cy="1004569"/>
          </a:xfrm>
        </p:grpSpPr>
        <p:sp>
          <p:nvSpPr>
            <p:cNvPr id="165" name="object 13"/>
            <p:cNvSpPr/>
            <p:nvPr/>
          </p:nvSpPr>
          <p:spPr>
            <a:xfrm>
              <a:off x="2399999" y="2510320"/>
              <a:ext cx="1145540" cy="1004569"/>
            </a:xfrm>
            <a:custGeom>
              <a:avLst/>
              <a:gdLst/>
              <a:ahLst/>
              <a:cxnLst/>
              <a:rect l="l" t="t" r="r" b="b"/>
              <a:pathLst>
                <a:path w="1145539" h="1004570">
                  <a:moveTo>
                    <a:pt x="1145095" y="0"/>
                  </a:moveTo>
                  <a:lnTo>
                    <a:pt x="0" y="0"/>
                  </a:lnTo>
                  <a:lnTo>
                    <a:pt x="0" y="1004570"/>
                  </a:lnTo>
                  <a:lnTo>
                    <a:pt x="1145095" y="1004570"/>
                  </a:lnTo>
                  <a:lnTo>
                    <a:pt x="1145095" y="943610"/>
                  </a:lnTo>
                  <a:lnTo>
                    <a:pt x="742759" y="943610"/>
                  </a:lnTo>
                  <a:lnTo>
                    <a:pt x="741017" y="939800"/>
                  </a:lnTo>
                  <a:lnTo>
                    <a:pt x="620409" y="939800"/>
                  </a:lnTo>
                  <a:lnTo>
                    <a:pt x="618257" y="935990"/>
                  </a:lnTo>
                  <a:lnTo>
                    <a:pt x="499056" y="935990"/>
                  </a:lnTo>
                  <a:lnTo>
                    <a:pt x="479704" y="896620"/>
                  </a:lnTo>
                  <a:lnTo>
                    <a:pt x="480778" y="887730"/>
                  </a:lnTo>
                  <a:lnTo>
                    <a:pt x="483484" y="873760"/>
                  </a:lnTo>
                  <a:lnTo>
                    <a:pt x="487047" y="859790"/>
                  </a:lnTo>
                  <a:lnTo>
                    <a:pt x="490693" y="844550"/>
                  </a:lnTo>
                  <a:lnTo>
                    <a:pt x="493646" y="831850"/>
                  </a:lnTo>
                  <a:lnTo>
                    <a:pt x="495132" y="821690"/>
                  </a:lnTo>
                  <a:lnTo>
                    <a:pt x="498940" y="805180"/>
                  </a:lnTo>
                  <a:lnTo>
                    <a:pt x="506551" y="767080"/>
                  </a:lnTo>
                  <a:lnTo>
                    <a:pt x="510199" y="726440"/>
                  </a:lnTo>
                  <a:lnTo>
                    <a:pt x="510602" y="695960"/>
                  </a:lnTo>
                  <a:lnTo>
                    <a:pt x="185699" y="695960"/>
                  </a:lnTo>
                  <a:lnTo>
                    <a:pt x="185699" y="386080"/>
                  </a:lnTo>
                  <a:lnTo>
                    <a:pt x="210795" y="383540"/>
                  </a:lnTo>
                  <a:lnTo>
                    <a:pt x="230298" y="382270"/>
                  </a:lnTo>
                  <a:lnTo>
                    <a:pt x="365873" y="382270"/>
                  </a:lnTo>
                  <a:lnTo>
                    <a:pt x="349700" y="368300"/>
                  </a:lnTo>
                  <a:lnTo>
                    <a:pt x="321541" y="328930"/>
                  </a:lnTo>
                  <a:lnTo>
                    <a:pt x="304199" y="284480"/>
                  </a:lnTo>
                  <a:lnTo>
                    <a:pt x="299252" y="236220"/>
                  </a:lnTo>
                  <a:lnTo>
                    <a:pt x="301920" y="213360"/>
                  </a:lnTo>
                  <a:lnTo>
                    <a:pt x="318525" y="168910"/>
                  </a:lnTo>
                  <a:lnTo>
                    <a:pt x="351471" y="133350"/>
                  </a:lnTo>
                  <a:lnTo>
                    <a:pt x="402336" y="107950"/>
                  </a:lnTo>
                  <a:lnTo>
                    <a:pt x="459266" y="95250"/>
                  </a:lnTo>
                  <a:lnTo>
                    <a:pt x="763535" y="95250"/>
                  </a:lnTo>
                  <a:lnTo>
                    <a:pt x="784237" y="91440"/>
                  </a:lnTo>
                  <a:lnTo>
                    <a:pt x="1145095" y="91440"/>
                  </a:lnTo>
                  <a:lnTo>
                    <a:pt x="1145095" y="0"/>
                  </a:lnTo>
                  <a:close/>
                </a:path>
                <a:path w="1145539" h="1004570">
                  <a:moveTo>
                    <a:pt x="1145095" y="416560"/>
                  </a:moveTo>
                  <a:lnTo>
                    <a:pt x="851090" y="416560"/>
                  </a:lnTo>
                  <a:lnTo>
                    <a:pt x="851200" y="426720"/>
                  </a:lnTo>
                  <a:lnTo>
                    <a:pt x="853265" y="476250"/>
                  </a:lnTo>
                  <a:lnTo>
                    <a:pt x="855545" y="518160"/>
                  </a:lnTo>
                  <a:lnTo>
                    <a:pt x="856258" y="533400"/>
                  </a:lnTo>
                  <a:lnTo>
                    <a:pt x="856891" y="548640"/>
                  </a:lnTo>
                  <a:lnTo>
                    <a:pt x="857407" y="563880"/>
                  </a:lnTo>
                  <a:lnTo>
                    <a:pt x="857772" y="579120"/>
                  </a:lnTo>
                  <a:lnTo>
                    <a:pt x="857831" y="612140"/>
                  </a:lnTo>
                  <a:lnTo>
                    <a:pt x="857616" y="622300"/>
                  </a:lnTo>
                  <a:lnTo>
                    <a:pt x="853184" y="670560"/>
                  </a:lnTo>
                  <a:lnTo>
                    <a:pt x="851090" y="680720"/>
                  </a:lnTo>
                  <a:lnTo>
                    <a:pt x="727290" y="680720"/>
                  </a:lnTo>
                  <a:lnTo>
                    <a:pt x="727404" y="711200"/>
                  </a:lnTo>
                  <a:lnTo>
                    <a:pt x="729778" y="754380"/>
                  </a:lnTo>
                  <a:lnTo>
                    <a:pt x="738807" y="802640"/>
                  </a:lnTo>
                  <a:lnTo>
                    <a:pt x="742619" y="819150"/>
                  </a:lnTo>
                  <a:lnTo>
                    <a:pt x="752599" y="863600"/>
                  </a:lnTo>
                  <a:lnTo>
                    <a:pt x="758232" y="881380"/>
                  </a:lnTo>
                  <a:lnTo>
                    <a:pt x="742759" y="943610"/>
                  </a:lnTo>
                  <a:lnTo>
                    <a:pt x="1145095" y="943610"/>
                  </a:lnTo>
                  <a:lnTo>
                    <a:pt x="1145095" y="416560"/>
                  </a:lnTo>
                  <a:close/>
                </a:path>
                <a:path w="1145539" h="1004570">
                  <a:moveTo>
                    <a:pt x="621646" y="730409"/>
                  </a:moveTo>
                  <a:lnTo>
                    <a:pt x="639135" y="773430"/>
                  </a:lnTo>
                  <a:lnTo>
                    <a:pt x="643462" y="815340"/>
                  </a:lnTo>
                  <a:lnTo>
                    <a:pt x="643312" y="829310"/>
                  </a:lnTo>
                  <a:lnTo>
                    <a:pt x="639309" y="869950"/>
                  </a:lnTo>
                  <a:lnTo>
                    <a:pt x="628928" y="916940"/>
                  </a:lnTo>
                  <a:lnTo>
                    <a:pt x="620409" y="939800"/>
                  </a:lnTo>
                  <a:lnTo>
                    <a:pt x="741017" y="939800"/>
                  </a:lnTo>
                  <a:lnTo>
                    <a:pt x="722185" y="897890"/>
                  </a:lnTo>
                  <a:lnTo>
                    <a:pt x="708034" y="859790"/>
                  </a:lnTo>
                  <a:lnTo>
                    <a:pt x="703737" y="845820"/>
                  </a:lnTo>
                  <a:lnTo>
                    <a:pt x="699707" y="833120"/>
                  </a:lnTo>
                  <a:lnTo>
                    <a:pt x="695976" y="820420"/>
                  </a:lnTo>
                  <a:lnTo>
                    <a:pt x="692577" y="807720"/>
                  </a:lnTo>
                  <a:lnTo>
                    <a:pt x="689544" y="793750"/>
                  </a:lnTo>
                  <a:lnTo>
                    <a:pt x="686911" y="782320"/>
                  </a:lnTo>
                  <a:lnTo>
                    <a:pt x="684709" y="769620"/>
                  </a:lnTo>
                  <a:lnTo>
                    <a:pt x="682973" y="756920"/>
                  </a:lnTo>
                  <a:lnTo>
                    <a:pt x="681736" y="745490"/>
                  </a:lnTo>
                  <a:lnTo>
                    <a:pt x="681031" y="734060"/>
                  </a:lnTo>
                  <a:lnTo>
                    <a:pt x="621646" y="730409"/>
                  </a:lnTo>
                  <a:close/>
                </a:path>
                <a:path w="1145539" h="1004570">
                  <a:moveTo>
                    <a:pt x="557072" y="726440"/>
                  </a:moveTo>
                  <a:lnTo>
                    <a:pt x="552707" y="772160"/>
                  </a:lnTo>
                  <a:lnTo>
                    <a:pt x="544518" y="810260"/>
                  </a:lnTo>
                  <a:lnTo>
                    <a:pt x="533116" y="849630"/>
                  </a:lnTo>
                  <a:lnTo>
                    <a:pt x="519397" y="887730"/>
                  </a:lnTo>
                  <a:lnTo>
                    <a:pt x="504261" y="924560"/>
                  </a:lnTo>
                  <a:lnTo>
                    <a:pt x="499056" y="935990"/>
                  </a:lnTo>
                  <a:lnTo>
                    <a:pt x="618257" y="935990"/>
                  </a:lnTo>
                  <a:lnTo>
                    <a:pt x="605338" y="899160"/>
                  </a:lnTo>
                  <a:lnTo>
                    <a:pt x="596208" y="848360"/>
                  </a:lnTo>
                  <a:lnTo>
                    <a:pt x="594607" y="821690"/>
                  </a:lnTo>
                  <a:lnTo>
                    <a:pt x="594717" y="810260"/>
                  </a:lnTo>
                  <a:lnTo>
                    <a:pt x="600634" y="765810"/>
                  </a:lnTo>
                  <a:lnTo>
                    <a:pt x="616165" y="730250"/>
                  </a:lnTo>
                  <a:lnTo>
                    <a:pt x="616290" y="730080"/>
                  </a:lnTo>
                  <a:lnTo>
                    <a:pt x="557072" y="726440"/>
                  </a:lnTo>
                  <a:close/>
                </a:path>
                <a:path w="1145539" h="1004570">
                  <a:moveTo>
                    <a:pt x="618972" y="726440"/>
                  </a:moveTo>
                  <a:lnTo>
                    <a:pt x="616290" y="730080"/>
                  </a:lnTo>
                  <a:lnTo>
                    <a:pt x="621646" y="730409"/>
                  </a:lnTo>
                  <a:lnTo>
                    <a:pt x="618972" y="726440"/>
                  </a:lnTo>
                  <a:close/>
                </a:path>
                <a:path w="1145539" h="1004570">
                  <a:moveTo>
                    <a:pt x="365873" y="382270"/>
                  </a:moveTo>
                  <a:lnTo>
                    <a:pt x="244869" y="382270"/>
                  </a:lnTo>
                  <a:lnTo>
                    <a:pt x="255171" y="383540"/>
                  </a:lnTo>
                  <a:lnTo>
                    <a:pt x="261863" y="386080"/>
                  </a:lnTo>
                  <a:lnTo>
                    <a:pt x="265609" y="388620"/>
                  </a:lnTo>
                  <a:lnTo>
                    <a:pt x="267067" y="392430"/>
                  </a:lnTo>
                  <a:lnTo>
                    <a:pt x="266901" y="394970"/>
                  </a:lnTo>
                  <a:lnTo>
                    <a:pt x="265771" y="397510"/>
                  </a:lnTo>
                  <a:lnTo>
                    <a:pt x="264339" y="400050"/>
                  </a:lnTo>
                  <a:lnTo>
                    <a:pt x="263265" y="401320"/>
                  </a:lnTo>
                  <a:lnTo>
                    <a:pt x="279670" y="420370"/>
                  </a:lnTo>
                  <a:lnTo>
                    <a:pt x="292085" y="435610"/>
                  </a:lnTo>
                  <a:lnTo>
                    <a:pt x="295469" y="439498"/>
                  </a:lnTo>
                  <a:lnTo>
                    <a:pt x="297462" y="440690"/>
                  </a:lnTo>
                  <a:lnTo>
                    <a:pt x="309486" y="448310"/>
                  </a:lnTo>
                  <a:lnTo>
                    <a:pt x="318713" y="455930"/>
                  </a:lnTo>
                  <a:lnTo>
                    <a:pt x="328463" y="463550"/>
                  </a:lnTo>
                  <a:lnTo>
                    <a:pt x="348239" y="476250"/>
                  </a:lnTo>
                  <a:lnTo>
                    <a:pt x="357621" y="482600"/>
                  </a:lnTo>
                  <a:lnTo>
                    <a:pt x="384248" y="528320"/>
                  </a:lnTo>
                  <a:lnTo>
                    <a:pt x="386567" y="546100"/>
                  </a:lnTo>
                  <a:lnTo>
                    <a:pt x="381141" y="561340"/>
                  </a:lnTo>
                  <a:lnTo>
                    <a:pt x="356463" y="593090"/>
                  </a:lnTo>
                  <a:lnTo>
                    <a:pt x="314328" y="618490"/>
                  </a:lnTo>
                  <a:lnTo>
                    <a:pt x="303999" y="624840"/>
                  </a:lnTo>
                  <a:lnTo>
                    <a:pt x="273288" y="659130"/>
                  </a:lnTo>
                  <a:lnTo>
                    <a:pt x="265163" y="671830"/>
                  </a:lnTo>
                  <a:lnTo>
                    <a:pt x="261624" y="676910"/>
                  </a:lnTo>
                  <a:lnTo>
                    <a:pt x="221632" y="694690"/>
                  </a:lnTo>
                  <a:lnTo>
                    <a:pt x="207974" y="695960"/>
                  </a:lnTo>
                  <a:lnTo>
                    <a:pt x="510602" y="695960"/>
                  </a:lnTo>
                  <a:lnTo>
                    <a:pt x="510654" y="683260"/>
                  </a:lnTo>
                  <a:lnTo>
                    <a:pt x="480737" y="680720"/>
                  </a:lnTo>
                  <a:lnTo>
                    <a:pt x="434026" y="680720"/>
                  </a:lnTo>
                  <a:lnTo>
                    <a:pt x="419049" y="676910"/>
                  </a:lnTo>
                  <a:lnTo>
                    <a:pt x="408015" y="674370"/>
                  </a:lnTo>
                  <a:lnTo>
                    <a:pt x="400377" y="671830"/>
                  </a:lnTo>
                  <a:lnTo>
                    <a:pt x="395592" y="669290"/>
                  </a:lnTo>
                  <a:lnTo>
                    <a:pt x="393112" y="668020"/>
                  </a:lnTo>
                  <a:lnTo>
                    <a:pt x="392393" y="666750"/>
                  </a:lnTo>
                  <a:lnTo>
                    <a:pt x="392889" y="664210"/>
                  </a:lnTo>
                  <a:lnTo>
                    <a:pt x="394053" y="662940"/>
                  </a:lnTo>
                  <a:lnTo>
                    <a:pt x="395341" y="660400"/>
                  </a:lnTo>
                  <a:lnTo>
                    <a:pt x="396207" y="659130"/>
                  </a:lnTo>
                  <a:lnTo>
                    <a:pt x="396105" y="656590"/>
                  </a:lnTo>
                  <a:lnTo>
                    <a:pt x="394490" y="654050"/>
                  </a:lnTo>
                  <a:lnTo>
                    <a:pt x="390815" y="651510"/>
                  </a:lnTo>
                  <a:lnTo>
                    <a:pt x="386854" y="648970"/>
                  </a:lnTo>
                  <a:lnTo>
                    <a:pt x="386854" y="416560"/>
                  </a:lnTo>
                  <a:lnTo>
                    <a:pt x="1145095" y="416560"/>
                  </a:lnTo>
                  <a:lnTo>
                    <a:pt x="1145095" y="414020"/>
                  </a:lnTo>
                  <a:lnTo>
                    <a:pt x="457064" y="414020"/>
                  </a:lnTo>
                  <a:lnTo>
                    <a:pt x="432156" y="412750"/>
                  </a:lnTo>
                  <a:lnTo>
                    <a:pt x="408768" y="406400"/>
                  </a:lnTo>
                  <a:lnTo>
                    <a:pt x="387098" y="397510"/>
                  </a:lnTo>
                  <a:lnTo>
                    <a:pt x="367343" y="383540"/>
                  </a:lnTo>
                  <a:lnTo>
                    <a:pt x="365873" y="382270"/>
                  </a:lnTo>
                  <a:close/>
                </a:path>
                <a:path w="1145539" h="1004570">
                  <a:moveTo>
                    <a:pt x="283581" y="433070"/>
                  </a:moveTo>
                  <a:lnTo>
                    <a:pt x="280889" y="433070"/>
                  </a:lnTo>
                  <a:lnTo>
                    <a:pt x="280473" y="434340"/>
                  </a:lnTo>
                  <a:lnTo>
                    <a:pt x="297903" y="453390"/>
                  </a:lnTo>
                  <a:lnTo>
                    <a:pt x="302368" y="457200"/>
                  </a:lnTo>
                  <a:lnTo>
                    <a:pt x="306185" y="459740"/>
                  </a:lnTo>
                  <a:lnTo>
                    <a:pt x="308936" y="462280"/>
                  </a:lnTo>
                  <a:lnTo>
                    <a:pt x="310203" y="461010"/>
                  </a:lnTo>
                  <a:lnTo>
                    <a:pt x="288966" y="435610"/>
                  </a:lnTo>
                  <a:lnTo>
                    <a:pt x="283581" y="433070"/>
                  </a:lnTo>
                  <a:close/>
                </a:path>
                <a:path w="1145539" h="1004570">
                  <a:moveTo>
                    <a:pt x="763535" y="95250"/>
                  </a:moveTo>
                  <a:lnTo>
                    <a:pt x="459266" y="95250"/>
                  </a:lnTo>
                  <a:lnTo>
                    <a:pt x="484974" y="96520"/>
                  </a:lnTo>
                  <a:lnTo>
                    <a:pt x="508675" y="101600"/>
                  </a:lnTo>
                  <a:lnTo>
                    <a:pt x="549542" y="121920"/>
                  </a:lnTo>
                  <a:lnTo>
                    <a:pt x="580846" y="154940"/>
                  </a:lnTo>
                  <a:lnTo>
                    <a:pt x="601565" y="196850"/>
                  </a:lnTo>
                  <a:lnTo>
                    <a:pt x="610679" y="242570"/>
                  </a:lnTo>
                  <a:lnTo>
                    <a:pt x="610564" y="266700"/>
                  </a:lnTo>
                  <a:lnTo>
                    <a:pt x="600355" y="312420"/>
                  </a:lnTo>
                  <a:lnTo>
                    <a:pt x="575987" y="354330"/>
                  </a:lnTo>
                  <a:lnTo>
                    <a:pt x="536439" y="388620"/>
                  </a:lnTo>
                  <a:lnTo>
                    <a:pt x="483296" y="410210"/>
                  </a:lnTo>
                  <a:lnTo>
                    <a:pt x="457064" y="414020"/>
                  </a:lnTo>
                  <a:lnTo>
                    <a:pt x="1145095" y="414020"/>
                  </a:lnTo>
                  <a:lnTo>
                    <a:pt x="1145095" y="403860"/>
                  </a:lnTo>
                  <a:lnTo>
                    <a:pt x="766622" y="403860"/>
                  </a:lnTo>
                  <a:lnTo>
                    <a:pt x="741654" y="400050"/>
                  </a:lnTo>
                  <a:lnTo>
                    <a:pt x="697613" y="382270"/>
                  </a:lnTo>
                  <a:lnTo>
                    <a:pt x="662672" y="350520"/>
                  </a:lnTo>
                  <a:lnTo>
                    <a:pt x="638314" y="311150"/>
                  </a:lnTo>
                  <a:lnTo>
                    <a:pt x="626027" y="265430"/>
                  </a:lnTo>
                  <a:lnTo>
                    <a:pt x="624874" y="242570"/>
                  </a:lnTo>
                  <a:lnTo>
                    <a:pt x="627295" y="219710"/>
                  </a:lnTo>
                  <a:lnTo>
                    <a:pt x="643605" y="175260"/>
                  </a:lnTo>
                  <a:lnTo>
                    <a:pt x="676441" y="137160"/>
                  </a:lnTo>
                  <a:lnTo>
                    <a:pt x="727290" y="107950"/>
                  </a:lnTo>
                  <a:lnTo>
                    <a:pt x="756634" y="96520"/>
                  </a:lnTo>
                  <a:lnTo>
                    <a:pt x="763535" y="95250"/>
                  </a:lnTo>
                  <a:close/>
                </a:path>
                <a:path w="1145539" h="1004570">
                  <a:moveTo>
                    <a:pt x="1145095" y="91440"/>
                  </a:moveTo>
                  <a:lnTo>
                    <a:pt x="809982" y="91440"/>
                  </a:lnTo>
                  <a:lnTo>
                    <a:pt x="833755" y="95250"/>
                  </a:lnTo>
                  <a:lnTo>
                    <a:pt x="855439" y="102870"/>
                  </a:lnTo>
                  <a:lnTo>
                    <a:pt x="892075" y="130810"/>
                  </a:lnTo>
                  <a:lnTo>
                    <a:pt x="918962" y="167640"/>
                  </a:lnTo>
                  <a:lnTo>
                    <a:pt x="935172" y="212090"/>
                  </a:lnTo>
                  <a:lnTo>
                    <a:pt x="939776" y="257810"/>
                  </a:lnTo>
                  <a:lnTo>
                    <a:pt x="937436" y="280670"/>
                  </a:lnTo>
                  <a:lnTo>
                    <a:pt x="922891" y="325120"/>
                  </a:lnTo>
                  <a:lnTo>
                    <a:pt x="894418" y="360680"/>
                  </a:lnTo>
                  <a:lnTo>
                    <a:pt x="851090" y="386080"/>
                  </a:lnTo>
                  <a:lnTo>
                    <a:pt x="793308" y="402590"/>
                  </a:lnTo>
                  <a:lnTo>
                    <a:pt x="766622" y="403860"/>
                  </a:lnTo>
                  <a:lnTo>
                    <a:pt x="1145095" y="403860"/>
                  </a:lnTo>
                  <a:lnTo>
                    <a:pt x="1145095" y="91440"/>
                  </a:lnTo>
                  <a:close/>
                </a:path>
              </a:pathLst>
            </a:custGeom>
            <a:solidFill>
              <a:srgbClr val="7E3C41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object 81"/>
            <p:cNvSpPr txBox="1"/>
            <p:nvPr/>
          </p:nvSpPr>
          <p:spPr>
            <a:xfrm>
              <a:off x="3575613" y="2743754"/>
              <a:ext cx="1219710" cy="6052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212090">
                <a:lnSpc>
                  <a:spcPct val="100000"/>
                </a:lnSpc>
              </a:pPr>
              <a:r>
                <a:rPr sz="14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Культура</a:t>
              </a:r>
              <a:r>
                <a:rPr sz="10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, кинематография</a:t>
              </a:r>
              <a:endParaRPr sz="1000" dirty="0">
                <a:latin typeface="Times New Roman" pitchFamily="18" charset="0"/>
                <a:cs typeface="Times New Roman" pitchFamily="18" charset="0"/>
              </a:endParaRPr>
            </a:p>
            <a:p>
              <a:pPr marL="220345">
                <a:lnSpc>
                  <a:spcPct val="100000"/>
                </a:lnSpc>
                <a:spcBef>
                  <a:spcPts val="409"/>
                </a:spcBef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2214,5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79"/>
          <p:cNvGrpSpPr/>
          <p:nvPr/>
        </p:nvGrpSpPr>
        <p:grpSpPr>
          <a:xfrm>
            <a:off x="6429388" y="2357430"/>
            <a:ext cx="2286016" cy="1005840"/>
            <a:chOff x="4599097" y="3779697"/>
            <a:chExt cx="2286016" cy="1005840"/>
          </a:xfrm>
        </p:grpSpPr>
        <p:sp>
          <p:nvSpPr>
            <p:cNvPr id="181" name="object 64"/>
            <p:cNvSpPr/>
            <p:nvPr/>
          </p:nvSpPr>
          <p:spPr>
            <a:xfrm>
              <a:off x="4599097" y="3779697"/>
              <a:ext cx="1145540" cy="1005840"/>
            </a:xfrm>
            <a:custGeom>
              <a:avLst/>
              <a:gdLst/>
              <a:ahLst/>
              <a:cxnLst/>
              <a:rect l="l" t="t" r="r" b="b"/>
              <a:pathLst>
                <a:path w="1145539" h="1005839">
                  <a:moveTo>
                    <a:pt x="0" y="0"/>
                  </a:moveTo>
                  <a:lnTo>
                    <a:pt x="1145108" y="0"/>
                  </a:lnTo>
                  <a:lnTo>
                    <a:pt x="1145108" y="1005827"/>
                  </a:lnTo>
                  <a:lnTo>
                    <a:pt x="0" y="1005827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object 65"/>
            <p:cNvSpPr/>
            <p:nvPr/>
          </p:nvSpPr>
          <p:spPr>
            <a:xfrm>
              <a:off x="4599097" y="3780962"/>
              <a:ext cx="1145540" cy="1004569"/>
            </a:xfrm>
            <a:custGeom>
              <a:avLst/>
              <a:gdLst/>
              <a:ahLst/>
              <a:cxnLst/>
              <a:rect l="l" t="t" r="r" b="b"/>
              <a:pathLst>
                <a:path w="1145539" h="1004570">
                  <a:moveTo>
                    <a:pt x="1145108" y="0"/>
                  </a:moveTo>
                  <a:lnTo>
                    <a:pt x="0" y="0"/>
                  </a:lnTo>
                  <a:lnTo>
                    <a:pt x="0" y="1004569"/>
                  </a:lnTo>
                  <a:lnTo>
                    <a:pt x="1145108" y="1004569"/>
                  </a:lnTo>
                  <a:lnTo>
                    <a:pt x="1145108" y="900429"/>
                  </a:lnTo>
                  <a:lnTo>
                    <a:pt x="656727" y="900429"/>
                  </a:lnTo>
                  <a:lnTo>
                    <a:pt x="637661" y="899159"/>
                  </a:lnTo>
                  <a:lnTo>
                    <a:pt x="618972" y="896619"/>
                  </a:lnTo>
                  <a:lnTo>
                    <a:pt x="620093" y="885189"/>
                  </a:lnTo>
                  <a:lnTo>
                    <a:pt x="623306" y="873759"/>
                  </a:lnTo>
                  <a:lnTo>
                    <a:pt x="623870" y="872489"/>
                  </a:lnTo>
                  <a:lnTo>
                    <a:pt x="516331" y="872489"/>
                  </a:lnTo>
                  <a:lnTo>
                    <a:pt x="454063" y="866139"/>
                  </a:lnTo>
                  <a:lnTo>
                    <a:pt x="429156" y="861059"/>
                  </a:lnTo>
                  <a:lnTo>
                    <a:pt x="416703" y="859789"/>
                  </a:lnTo>
                  <a:lnTo>
                    <a:pt x="360559" y="848359"/>
                  </a:lnTo>
                  <a:lnTo>
                    <a:pt x="343811" y="845819"/>
                  </a:lnTo>
                  <a:lnTo>
                    <a:pt x="328928" y="842009"/>
                  </a:lnTo>
                  <a:lnTo>
                    <a:pt x="315740" y="836929"/>
                  </a:lnTo>
                  <a:lnTo>
                    <a:pt x="304075" y="833119"/>
                  </a:lnTo>
                  <a:lnTo>
                    <a:pt x="293761" y="828039"/>
                  </a:lnTo>
                  <a:lnTo>
                    <a:pt x="262597" y="797559"/>
                  </a:lnTo>
                  <a:lnTo>
                    <a:pt x="245020" y="763269"/>
                  </a:lnTo>
                  <a:lnTo>
                    <a:pt x="233493" y="730249"/>
                  </a:lnTo>
                  <a:lnTo>
                    <a:pt x="784674" y="730249"/>
                  </a:lnTo>
                  <a:lnTo>
                    <a:pt x="787081" y="727709"/>
                  </a:lnTo>
                  <a:lnTo>
                    <a:pt x="797629" y="717549"/>
                  </a:lnTo>
                  <a:lnTo>
                    <a:pt x="804988" y="711199"/>
                  </a:lnTo>
                  <a:lnTo>
                    <a:pt x="510654" y="711199"/>
                  </a:lnTo>
                  <a:lnTo>
                    <a:pt x="510654" y="695959"/>
                  </a:lnTo>
                  <a:lnTo>
                    <a:pt x="247586" y="695959"/>
                  </a:lnTo>
                  <a:lnTo>
                    <a:pt x="225513" y="687069"/>
                  </a:lnTo>
                  <a:lnTo>
                    <a:pt x="202501" y="655319"/>
                  </a:lnTo>
                  <a:lnTo>
                    <a:pt x="197380" y="643889"/>
                  </a:lnTo>
                  <a:lnTo>
                    <a:pt x="180135" y="598169"/>
                  </a:lnTo>
                  <a:lnTo>
                    <a:pt x="167661" y="553719"/>
                  </a:lnTo>
                  <a:lnTo>
                    <a:pt x="161628" y="532129"/>
                  </a:lnTo>
                  <a:lnTo>
                    <a:pt x="157843" y="519429"/>
                  </a:lnTo>
                  <a:lnTo>
                    <a:pt x="152715" y="509269"/>
                  </a:lnTo>
                  <a:lnTo>
                    <a:pt x="147729" y="497839"/>
                  </a:lnTo>
                  <a:lnTo>
                    <a:pt x="142978" y="486409"/>
                  </a:lnTo>
                  <a:lnTo>
                    <a:pt x="138555" y="476249"/>
                  </a:lnTo>
                  <a:lnTo>
                    <a:pt x="134556" y="464819"/>
                  </a:lnTo>
                  <a:lnTo>
                    <a:pt x="124658" y="421639"/>
                  </a:lnTo>
                  <a:lnTo>
                    <a:pt x="124177" y="411479"/>
                  </a:lnTo>
                  <a:lnTo>
                    <a:pt x="124682" y="401319"/>
                  </a:lnTo>
                  <a:lnTo>
                    <a:pt x="138429" y="363219"/>
                  </a:lnTo>
                  <a:lnTo>
                    <a:pt x="175440" y="330199"/>
                  </a:lnTo>
                  <a:lnTo>
                    <a:pt x="523416" y="330199"/>
                  </a:lnTo>
                  <a:lnTo>
                    <a:pt x="521946" y="323849"/>
                  </a:lnTo>
                  <a:lnTo>
                    <a:pt x="216636" y="323849"/>
                  </a:lnTo>
                  <a:lnTo>
                    <a:pt x="217665" y="314959"/>
                  </a:lnTo>
                  <a:lnTo>
                    <a:pt x="232359" y="270509"/>
                  </a:lnTo>
                  <a:lnTo>
                    <a:pt x="250899" y="229869"/>
                  </a:lnTo>
                  <a:lnTo>
                    <a:pt x="275566" y="185419"/>
                  </a:lnTo>
                  <a:lnTo>
                    <a:pt x="305619" y="142239"/>
                  </a:lnTo>
                  <a:lnTo>
                    <a:pt x="340313" y="104139"/>
                  </a:lnTo>
                  <a:lnTo>
                    <a:pt x="378907" y="73659"/>
                  </a:lnTo>
                  <a:lnTo>
                    <a:pt x="420657" y="55879"/>
                  </a:lnTo>
                  <a:lnTo>
                    <a:pt x="442483" y="53339"/>
                  </a:lnTo>
                  <a:lnTo>
                    <a:pt x="1145108" y="53339"/>
                  </a:lnTo>
                  <a:lnTo>
                    <a:pt x="1145108" y="0"/>
                  </a:lnTo>
                  <a:close/>
                </a:path>
                <a:path w="1145539" h="1004570">
                  <a:moveTo>
                    <a:pt x="1145108" y="633729"/>
                  </a:moveTo>
                  <a:lnTo>
                    <a:pt x="928288" y="633729"/>
                  </a:lnTo>
                  <a:lnTo>
                    <a:pt x="925255" y="650239"/>
                  </a:lnTo>
                  <a:lnTo>
                    <a:pt x="921609" y="664209"/>
                  </a:lnTo>
                  <a:lnTo>
                    <a:pt x="907372" y="702309"/>
                  </a:lnTo>
                  <a:lnTo>
                    <a:pt x="882135" y="742949"/>
                  </a:lnTo>
                  <a:lnTo>
                    <a:pt x="874965" y="753109"/>
                  </a:lnTo>
                  <a:lnTo>
                    <a:pt x="867530" y="761999"/>
                  </a:lnTo>
                  <a:lnTo>
                    <a:pt x="859866" y="770889"/>
                  </a:lnTo>
                  <a:lnTo>
                    <a:pt x="844007" y="789939"/>
                  </a:lnTo>
                  <a:lnTo>
                    <a:pt x="835890" y="800099"/>
                  </a:lnTo>
                  <a:lnTo>
                    <a:pt x="827699" y="810259"/>
                  </a:lnTo>
                  <a:lnTo>
                    <a:pt x="817220" y="820419"/>
                  </a:lnTo>
                  <a:lnTo>
                    <a:pt x="807724" y="830579"/>
                  </a:lnTo>
                  <a:lnTo>
                    <a:pt x="790935" y="849629"/>
                  </a:lnTo>
                  <a:lnTo>
                    <a:pt x="783270" y="858519"/>
                  </a:lnTo>
                  <a:lnTo>
                    <a:pt x="775844" y="866139"/>
                  </a:lnTo>
                  <a:lnTo>
                    <a:pt x="744807" y="888999"/>
                  </a:lnTo>
                  <a:lnTo>
                    <a:pt x="702712" y="899159"/>
                  </a:lnTo>
                  <a:lnTo>
                    <a:pt x="689067" y="900429"/>
                  </a:lnTo>
                  <a:lnTo>
                    <a:pt x="1145108" y="900429"/>
                  </a:lnTo>
                  <a:lnTo>
                    <a:pt x="1145108" y="633729"/>
                  </a:lnTo>
                  <a:close/>
                </a:path>
                <a:path w="1145539" h="1004570">
                  <a:moveTo>
                    <a:pt x="784674" y="730249"/>
                  </a:moveTo>
                  <a:lnTo>
                    <a:pt x="261017" y="730249"/>
                  </a:lnTo>
                  <a:lnTo>
                    <a:pt x="274717" y="731519"/>
                  </a:lnTo>
                  <a:lnTo>
                    <a:pt x="288320" y="734059"/>
                  </a:lnTo>
                  <a:lnTo>
                    <a:pt x="301782" y="735329"/>
                  </a:lnTo>
                  <a:lnTo>
                    <a:pt x="315061" y="737869"/>
                  </a:lnTo>
                  <a:lnTo>
                    <a:pt x="353373" y="749299"/>
                  </a:lnTo>
                  <a:lnTo>
                    <a:pt x="365493" y="754379"/>
                  </a:lnTo>
                  <a:lnTo>
                    <a:pt x="377217" y="758189"/>
                  </a:lnTo>
                  <a:lnTo>
                    <a:pt x="388503" y="763269"/>
                  </a:lnTo>
                  <a:lnTo>
                    <a:pt x="399306" y="768349"/>
                  </a:lnTo>
                  <a:lnTo>
                    <a:pt x="409586" y="774699"/>
                  </a:lnTo>
                  <a:lnTo>
                    <a:pt x="419299" y="779779"/>
                  </a:lnTo>
                  <a:lnTo>
                    <a:pt x="428403" y="784859"/>
                  </a:lnTo>
                  <a:lnTo>
                    <a:pt x="452402" y="791209"/>
                  </a:lnTo>
                  <a:lnTo>
                    <a:pt x="473673" y="797559"/>
                  </a:lnTo>
                  <a:lnTo>
                    <a:pt x="492437" y="802639"/>
                  </a:lnTo>
                  <a:lnTo>
                    <a:pt x="508914" y="806449"/>
                  </a:lnTo>
                  <a:lnTo>
                    <a:pt x="523326" y="810259"/>
                  </a:lnTo>
                  <a:lnTo>
                    <a:pt x="535893" y="815339"/>
                  </a:lnTo>
                  <a:lnTo>
                    <a:pt x="546836" y="819149"/>
                  </a:lnTo>
                  <a:lnTo>
                    <a:pt x="556376" y="822959"/>
                  </a:lnTo>
                  <a:lnTo>
                    <a:pt x="590764" y="848359"/>
                  </a:lnTo>
                  <a:lnTo>
                    <a:pt x="602431" y="864869"/>
                  </a:lnTo>
                  <a:lnTo>
                    <a:pt x="603503" y="866139"/>
                  </a:lnTo>
                  <a:lnTo>
                    <a:pt x="591051" y="868679"/>
                  </a:lnTo>
                  <a:lnTo>
                    <a:pt x="553692" y="872489"/>
                  </a:lnTo>
                  <a:lnTo>
                    <a:pt x="623870" y="872489"/>
                  </a:lnTo>
                  <a:lnTo>
                    <a:pt x="652599" y="831849"/>
                  </a:lnTo>
                  <a:lnTo>
                    <a:pt x="685560" y="805179"/>
                  </a:lnTo>
                  <a:lnTo>
                    <a:pt x="721222" y="781049"/>
                  </a:lnTo>
                  <a:lnTo>
                    <a:pt x="753537" y="760729"/>
                  </a:lnTo>
                  <a:lnTo>
                    <a:pt x="776246" y="739139"/>
                  </a:lnTo>
                  <a:lnTo>
                    <a:pt x="784674" y="730249"/>
                  </a:lnTo>
                  <a:close/>
                </a:path>
                <a:path w="1145539" h="1004570">
                  <a:moveTo>
                    <a:pt x="651857" y="546099"/>
                  </a:moveTo>
                  <a:lnTo>
                    <a:pt x="648562" y="546099"/>
                  </a:lnTo>
                  <a:lnTo>
                    <a:pt x="647001" y="547369"/>
                  </a:lnTo>
                  <a:lnTo>
                    <a:pt x="636663" y="588009"/>
                  </a:lnTo>
                  <a:lnTo>
                    <a:pt x="634453" y="603249"/>
                  </a:lnTo>
                  <a:lnTo>
                    <a:pt x="634453" y="702309"/>
                  </a:lnTo>
                  <a:lnTo>
                    <a:pt x="620514" y="704849"/>
                  </a:lnTo>
                  <a:lnTo>
                    <a:pt x="597277" y="709929"/>
                  </a:lnTo>
                  <a:lnTo>
                    <a:pt x="591771" y="711199"/>
                  </a:lnTo>
                  <a:lnTo>
                    <a:pt x="804988" y="711199"/>
                  </a:lnTo>
                  <a:lnTo>
                    <a:pt x="807931" y="708659"/>
                  </a:lnTo>
                  <a:lnTo>
                    <a:pt x="818033" y="699769"/>
                  </a:lnTo>
                  <a:lnTo>
                    <a:pt x="827976" y="690879"/>
                  </a:lnTo>
                  <a:lnTo>
                    <a:pt x="857294" y="668019"/>
                  </a:lnTo>
                  <a:lnTo>
                    <a:pt x="876847" y="655319"/>
                  </a:lnTo>
                  <a:lnTo>
                    <a:pt x="896811" y="645159"/>
                  </a:lnTo>
                  <a:lnTo>
                    <a:pt x="907056" y="640079"/>
                  </a:lnTo>
                  <a:lnTo>
                    <a:pt x="917534" y="637539"/>
                  </a:lnTo>
                  <a:lnTo>
                    <a:pt x="928288" y="633729"/>
                  </a:lnTo>
                  <a:lnTo>
                    <a:pt x="1145108" y="633729"/>
                  </a:lnTo>
                  <a:lnTo>
                    <a:pt x="1145108" y="632459"/>
                  </a:lnTo>
                  <a:lnTo>
                    <a:pt x="931215" y="632459"/>
                  </a:lnTo>
                  <a:lnTo>
                    <a:pt x="928279" y="619759"/>
                  </a:lnTo>
                  <a:lnTo>
                    <a:pt x="924976" y="605789"/>
                  </a:lnTo>
                  <a:lnTo>
                    <a:pt x="921362" y="589279"/>
                  </a:lnTo>
                  <a:lnTo>
                    <a:pt x="917494" y="572769"/>
                  </a:lnTo>
                  <a:lnTo>
                    <a:pt x="913426" y="553719"/>
                  </a:lnTo>
                  <a:lnTo>
                    <a:pt x="912110" y="547369"/>
                  </a:lnTo>
                  <a:lnTo>
                    <a:pt x="655617" y="547369"/>
                  </a:lnTo>
                  <a:lnTo>
                    <a:pt x="651857" y="546099"/>
                  </a:lnTo>
                  <a:close/>
                </a:path>
                <a:path w="1145539" h="1004570">
                  <a:moveTo>
                    <a:pt x="523416" y="330199"/>
                  </a:moveTo>
                  <a:lnTo>
                    <a:pt x="175440" y="330199"/>
                  </a:lnTo>
                  <a:lnTo>
                    <a:pt x="183638" y="336549"/>
                  </a:lnTo>
                  <a:lnTo>
                    <a:pt x="191249" y="345439"/>
                  </a:lnTo>
                  <a:lnTo>
                    <a:pt x="210866" y="380999"/>
                  </a:lnTo>
                  <a:lnTo>
                    <a:pt x="226311" y="426719"/>
                  </a:lnTo>
                  <a:lnTo>
                    <a:pt x="238419" y="477519"/>
                  </a:lnTo>
                  <a:lnTo>
                    <a:pt x="248025" y="529589"/>
                  </a:lnTo>
                  <a:lnTo>
                    <a:pt x="255962" y="577849"/>
                  </a:lnTo>
                  <a:lnTo>
                    <a:pt x="258382" y="593089"/>
                  </a:lnTo>
                  <a:lnTo>
                    <a:pt x="260740" y="605789"/>
                  </a:lnTo>
                  <a:lnTo>
                    <a:pt x="263067" y="618489"/>
                  </a:lnTo>
                  <a:lnTo>
                    <a:pt x="247586" y="695959"/>
                  </a:lnTo>
                  <a:lnTo>
                    <a:pt x="510654" y="695959"/>
                  </a:lnTo>
                  <a:lnTo>
                    <a:pt x="503125" y="650239"/>
                  </a:lnTo>
                  <a:lnTo>
                    <a:pt x="502892" y="624839"/>
                  </a:lnTo>
                  <a:lnTo>
                    <a:pt x="502602" y="613409"/>
                  </a:lnTo>
                  <a:lnTo>
                    <a:pt x="492104" y="563879"/>
                  </a:lnTo>
                  <a:lnTo>
                    <a:pt x="475584" y="541019"/>
                  </a:lnTo>
                  <a:lnTo>
                    <a:pt x="458311" y="541019"/>
                  </a:lnTo>
                  <a:lnTo>
                    <a:pt x="456292" y="538479"/>
                  </a:lnTo>
                  <a:lnTo>
                    <a:pt x="449805" y="491489"/>
                  </a:lnTo>
                  <a:lnTo>
                    <a:pt x="448962" y="453389"/>
                  </a:lnTo>
                  <a:lnTo>
                    <a:pt x="448754" y="416559"/>
                  </a:lnTo>
                  <a:lnTo>
                    <a:pt x="449428" y="398779"/>
                  </a:lnTo>
                  <a:lnTo>
                    <a:pt x="451643" y="384809"/>
                  </a:lnTo>
                  <a:lnTo>
                    <a:pt x="455690" y="377189"/>
                  </a:lnTo>
                  <a:lnTo>
                    <a:pt x="461859" y="372109"/>
                  </a:lnTo>
                  <a:lnTo>
                    <a:pt x="470440" y="369569"/>
                  </a:lnTo>
                  <a:lnTo>
                    <a:pt x="879055" y="369569"/>
                  </a:lnTo>
                  <a:lnTo>
                    <a:pt x="877090" y="356869"/>
                  </a:lnTo>
                  <a:lnTo>
                    <a:pt x="875512" y="345439"/>
                  </a:lnTo>
                  <a:lnTo>
                    <a:pt x="559203" y="345439"/>
                  </a:lnTo>
                  <a:lnTo>
                    <a:pt x="543672" y="342899"/>
                  </a:lnTo>
                  <a:lnTo>
                    <a:pt x="526135" y="340359"/>
                  </a:lnTo>
                  <a:lnTo>
                    <a:pt x="523710" y="331469"/>
                  </a:lnTo>
                  <a:lnTo>
                    <a:pt x="523416" y="330199"/>
                  </a:lnTo>
                  <a:close/>
                </a:path>
                <a:path w="1145539" h="1004570">
                  <a:moveTo>
                    <a:pt x="1145108" y="246379"/>
                  </a:moveTo>
                  <a:lnTo>
                    <a:pt x="866571" y="246379"/>
                  </a:lnTo>
                  <a:lnTo>
                    <a:pt x="879193" y="252729"/>
                  </a:lnTo>
                  <a:lnTo>
                    <a:pt x="890697" y="259079"/>
                  </a:lnTo>
                  <a:lnTo>
                    <a:pt x="927256" y="293369"/>
                  </a:lnTo>
                  <a:lnTo>
                    <a:pt x="952786" y="336549"/>
                  </a:lnTo>
                  <a:lnTo>
                    <a:pt x="967989" y="373379"/>
                  </a:lnTo>
                  <a:lnTo>
                    <a:pt x="977530" y="398779"/>
                  </a:lnTo>
                  <a:lnTo>
                    <a:pt x="982378" y="411479"/>
                  </a:lnTo>
                  <a:lnTo>
                    <a:pt x="996361" y="455929"/>
                  </a:lnTo>
                  <a:lnTo>
                    <a:pt x="1003617" y="497839"/>
                  </a:lnTo>
                  <a:lnTo>
                    <a:pt x="1004257" y="519429"/>
                  </a:lnTo>
                  <a:lnTo>
                    <a:pt x="1004200" y="524509"/>
                  </a:lnTo>
                  <a:lnTo>
                    <a:pt x="994777" y="570229"/>
                  </a:lnTo>
                  <a:lnTo>
                    <a:pt x="978113" y="598169"/>
                  </a:lnTo>
                  <a:lnTo>
                    <a:pt x="970673" y="607059"/>
                  </a:lnTo>
                  <a:lnTo>
                    <a:pt x="962275" y="614679"/>
                  </a:lnTo>
                  <a:lnTo>
                    <a:pt x="952906" y="621029"/>
                  </a:lnTo>
                  <a:lnTo>
                    <a:pt x="942556" y="627379"/>
                  </a:lnTo>
                  <a:lnTo>
                    <a:pt x="931215" y="632459"/>
                  </a:lnTo>
                  <a:lnTo>
                    <a:pt x="1145108" y="632459"/>
                  </a:lnTo>
                  <a:lnTo>
                    <a:pt x="1145108" y="246379"/>
                  </a:lnTo>
                  <a:close/>
                </a:path>
                <a:path w="1145539" h="1004570">
                  <a:moveTo>
                    <a:pt x="879055" y="369569"/>
                  </a:moveTo>
                  <a:lnTo>
                    <a:pt x="656936" y="369569"/>
                  </a:lnTo>
                  <a:lnTo>
                    <a:pt x="662351" y="370839"/>
                  </a:lnTo>
                  <a:lnTo>
                    <a:pt x="666489" y="373379"/>
                  </a:lnTo>
                  <a:lnTo>
                    <a:pt x="677162" y="400049"/>
                  </a:lnTo>
                  <a:lnTo>
                    <a:pt x="678687" y="407669"/>
                  </a:lnTo>
                  <a:lnTo>
                    <a:pt x="680742" y="416559"/>
                  </a:lnTo>
                  <a:lnTo>
                    <a:pt x="680872" y="519429"/>
                  </a:lnTo>
                  <a:lnTo>
                    <a:pt x="676456" y="528319"/>
                  </a:lnTo>
                  <a:lnTo>
                    <a:pt x="660120" y="547369"/>
                  </a:lnTo>
                  <a:lnTo>
                    <a:pt x="912110" y="547369"/>
                  </a:lnTo>
                  <a:lnTo>
                    <a:pt x="909215" y="533399"/>
                  </a:lnTo>
                  <a:lnTo>
                    <a:pt x="896283" y="468629"/>
                  </a:lnTo>
                  <a:lnTo>
                    <a:pt x="892059" y="445769"/>
                  </a:lnTo>
                  <a:lnTo>
                    <a:pt x="887972" y="422909"/>
                  </a:lnTo>
                  <a:lnTo>
                    <a:pt x="884077" y="401319"/>
                  </a:lnTo>
                  <a:lnTo>
                    <a:pt x="880431" y="378459"/>
                  </a:lnTo>
                  <a:lnTo>
                    <a:pt x="879055" y="369569"/>
                  </a:lnTo>
                  <a:close/>
                </a:path>
                <a:path w="1145539" h="1004570">
                  <a:moveTo>
                    <a:pt x="472085" y="539749"/>
                  </a:moveTo>
                  <a:lnTo>
                    <a:pt x="468836" y="539749"/>
                  </a:lnTo>
                  <a:lnTo>
                    <a:pt x="465835" y="541019"/>
                  </a:lnTo>
                  <a:lnTo>
                    <a:pt x="475584" y="541019"/>
                  </a:lnTo>
                  <a:lnTo>
                    <a:pt x="472085" y="539749"/>
                  </a:lnTo>
                  <a:close/>
                </a:path>
                <a:path w="1145539" h="1004570">
                  <a:moveTo>
                    <a:pt x="564355" y="369569"/>
                  </a:moveTo>
                  <a:lnTo>
                    <a:pt x="481723" y="369569"/>
                  </a:lnTo>
                  <a:lnTo>
                    <a:pt x="513557" y="370839"/>
                  </a:lnTo>
                  <a:lnTo>
                    <a:pt x="540610" y="370839"/>
                  </a:lnTo>
                  <a:lnTo>
                    <a:pt x="564355" y="369569"/>
                  </a:lnTo>
                  <a:close/>
                </a:path>
                <a:path w="1145539" h="1004570">
                  <a:moveTo>
                    <a:pt x="827094" y="219709"/>
                  </a:moveTo>
                  <a:lnTo>
                    <a:pt x="564548" y="219709"/>
                  </a:lnTo>
                  <a:lnTo>
                    <a:pt x="575996" y="220979"/>
                  </a:lnTo>
                  <a:lnTo>
                    <a:pt x="589007" y="224789"/>
                  </a:lnTo>
                  <a:lnTo>
                    <a:pt x="615764" y="262889"/>
                  </a:lnTo>
                  <a:lnTo>
                    <a:pt x="622190" y="299719"/>
                  </a:lnTo>
                  <a:lnTo>
                    <a:pt x="621034" y="308609"/>
                  </a:lnTo>
                  <a:lnTo>
                    <a:pt x="594572" y="340359"/>
                  </a:lnTo>
                  <a:lnTo>
                    <a:pt x="572808" y="345439"/>
                  </a:lnTo>
                  <a:lnTo>
                    <a:pt x="875512" y="345439"/>
                  </a:lnTo>
                  <a:lnTo>
                    <a:pt x="869453" y="295909"/>
                  </a:lnTo>
                  <a:lnTo>
                    <a:pt x="866571" y="246379"/>
                  </a:lnTo>
                  <a:lnTo>
                    <a:pt x="1145108" y="246379"/>
                  </a:lnTo>
                  <a:lnTo>
                    <a:pt x="1145108" y="231139"/>
                  </a:lnTo>
                  <a:lnTo>
                    <a:pt x="897388" y="231139"/>
                  </a:lnTo>
                  <a:lnTo>
                    <a:pt x="859751" y="227329"/>
                  </a:lnTo>
                  <a:lnTo>
                    <a:pt x="846079" y="224789"/>
                  </a:lnTo>
                  <a:lnTo>
                    <a:pt x="827094" y="219709"/>
                  </a:lnTo>
                  <a:close/>
                </a:path>
                <a:path w="1145539" h="1004570">
                  <a:moveTo>
                    <a:pt x="1145108" y="53339"/>
                  </a:moveTo>
                  <a:lnTo>
                    <a:pt x="442483" y="53339"/>
                  </a:lnTo>
                  <a:lnTo>
                    <a:pt x="464820" y="55879"/>
                  </a:lnTo>
                  <a:lnTo>
                    <a:pt x="487575" y="63499"/>
                  </a:lnTo>
                  <a:lnTo>
                    <a:pt x="510654" y="76199"/>
                  </a:lnTo>
                  <a:lnTo>
                    <a:pt x="506914" y="86359"/>
                  </a:lnTo>
                  <a:lnTo>
                    <a:pt x="501779" y="95249"/>
                  </a:lnTo>
                  <a:lnTo>
                    <a:pt x="470276" y="130809"/>
                  </a:lnTo>
                  <a:lnTo>
                    <a:pt x="439321" y="157479"/>
                  </a:lnTo>
                  <a:lnTo>
                    <a:pt x="406566" y="184149"/>
                  </a:lnTo>
                  <a:lnTo>
                    <a:pt x="395945" y="193039"/>
                  </a:lnTo>
                  <a:lnTo>
                    <a:pt x="385722" y="201929"/>
                  </a:lnTo>
                  <a:lnTo>
                    <a:pt x="376046" y="210819"/>
                  </a:lnTo>
                  <a:lnTo>
                    <a:pt x="363497" y="220979"/>
                  </a:lnTo>
                  <a:lnTo>
                    <a:pt x="351741" y="229869"/>
                  </a:lnTo>
                  <a:lnTo>
                    <a:pt x="320135" y="255269"/>
                  </a:lnTo>
                  <a:lnTo>
                    <a:pt x="310456" y="262889"/>
                  </a:lnTo>
                  <a:lnTo>
                    <a:pt x="301020" y="270509"/>
                  </a:lnTo>
                  <a:lnTo>
                    <a:pt x="291720" y="278129"/>
                  </a:lnTo>
                  <a:lnTo>
                    <a:pt x="273085" y="290829"/>
                  </a:lnTo>
                  <a:lnTo>
                    <a:pt x="232603" y="316229"/>
                  </a:lnTo>
                  <a:lnTo>
                    <a:pt x="216636" y="323849"/>
                  </a:lnTo>
                  <a:lnTo>
                    <a:pt x="521946" y="323849"/>
                  </a:lnTo>
                  <a:lnTo>
                    <a:pt x="521652" y="322579"/>
                  </a:lnTo>
                  <a:lnTo>
                    <a:pt x="520040" y="312419"/>
                  </a:lnTo>
                  <a:lnTo>
                    <a:pt x="518955" y="302259"/>
                  </a:lnTo>
                  <a:lnTo>
                    <a:pt x="518582" y="293369"/>
                  </a:lnTo>
                  <a:lnTo>
                    <a:pt x="518682" y="280669"/>
                  </a:lnTo>
                  <a:lnTo>
                    <a:pt x="527958" y="242569"/>
                  </a:lnTo>
                  <a:lnTo>
                    <a:pt x="564548" y="219709"/>
                  </a:lnTo>
                  <a:lnTo>
                    <a:pt x="827094" y="219709"/>
                  </a:lnTo>
                  <a:lnTo>
                    <a:pt x="817397" y="217169"/>
                  </a:lnTo>
                  <a:lnTo>
                    <a:pt x="756301" y="196849"/>
                  </a:lnTo>
                  <a:lnTo>
                    <a:pt x="724818" y="184149"/>
                  </a:lnTo>
                  <a:lnTo>
                    <a:pt x="709046" y="179069"/>
                  </a:lnTo>
                  <a:lnTo>
                    <a:pt x="662307" y="160019"/>
                  </a:lnTo>
                  <a:lnTo>
                    <a:pt x="647113" y="154939"/>
                  </a:lnTo>
                  <a:lnTo>
                    <a:pt x="632209" y="148589"/>
                  </a:lnTo>
                  <a:lnTo>
                    <a:pt x="617653" y="143509"/>
                  </a:lnTo>
                  <a:lnTo>
                    <a:pt x="603503" y="138429"/>
                  </a:lnTo>
                  <a:lnTo>
                    <a:pt x="583784" y="134619"/>
                  </a:lnTo>
                  <a:lnTo>
                    <a:pt x="568491" y="132079"/>
                  </a:lnTo>
                  <a:lnTo>
                    <a:pt x="556980" y="130809"/>
                  </a:lnTo>
                  <a:lnTo>
                    <a:pt x="548604" y="129539"/>
                  </a:lnTo>
                  <a:lnTo>
                    <a:pt x="528077" y="97789"/>
                  </a:lnTo>
                  <a:lnTo>
                    <a:pt x="526135" y="92709"/>
                  </a:lnTo>
                  <a:lnTo>
                    <a:pt x="536328" y="87629"/>
                  </a:lnTo>
                  <a:lnTo>
                    <a:pt x="547217" y="83819"/>
                  </a:lnTo>
                  <a:lnTo>
                    <a:pt x="558719" y="81279"/>
                  </a:lnTo>
                  <a:lnTo>
                    <a:pt x="583236" y="78739"/>
                  </a:lnTo>
                  <a:lnTo>
                    <a:pt x="1145108" y="78739"/>
                  </a:lnTo>
                  <a:lnTo>
                    <a:pt x="1145108" y="53339"/>
                  </a:lnTo>
                  <a:close/>
                </a:path>
                <a:path w="1145539" h="1004570">
                  <a:moveTo>
                    <a:pt x="1145108" y="78739"/>
                  </a:moveTo>
                  <a:lnTo>
                    <a:pt x="622558" y="78739"/>
                  </a:lnTo>
                  <a:lnTo>
                    <a:pt x="676283" y="83819"/>
                  </a:lnTo>
                  <a:lnTo>
                    <a:pt x="702219" y="87629"/>
                  </a:lnTo>
                  <a:lnTo>
                    <a:pt x="738114" y="91439"/>
                  </a:lnTo>
                  <a:lnTo>
                    <a:pt x="748947" y="91439"/>
                  </a:lnTo>
                  <a:lnTo>
                    <a:pt x="769773" y="97789"/>
                  </a:lnTo>
                  <a:lnTo>
                    <a:pt x="788367" y="102869"/>
                  </a:lnTo>
                  <a:lnTo>
                    <a:pt x="804877" y="107949"/>
                  </a:lnTo>
                  <a:lnTo>
                    <a:pt x="819451" y="114299"/>
                  </a:lnTo>
                  <a:lnTo>
                    <a:pt x="832238" y="119379"/>
                  </a:lnTo>
                  <a:lnTo>
                    <a:pt x="868484" y="146049"/>
                  </a:lnTo>
                  <a:lnTo>
                    <a:pt x="888008" y="186689"/>
                  </a:lnTo>
                  <a:lnTo>
                    <a:pt x="897388" y="231139"/>
                  </a:lnTo>
                  <a:lnTo>
                    <a:pt x="1145108" y="231139"/>
                  </a:lnTo>
                  <a:lnTo>
                    <a:pt x="1145108" y="78739"/>
                  </a:lnTo>
                  <a:close/>
                </a:path>
              </a:pathLst>
            </a:custGeom>
            <a:solidFill>
              <a:srgbClr val="354E60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object 85"/>
            <p:cNvSpPr txBox="1"/>
            <p:nvPr/>
          </p:nvSpPr>
          <p:spPr>
            <a:xfrm>
              <a:off x="5747911" y="4001322"/>
              <a:ext cx="1137202" cy="2828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140"/>
                </a:lnSpc>
              </a:pPr>
              <a:r>
                <a:rPr lang="ru-RU" sz="1000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Дорожные фонды</a:t>
              </a:r>
            </a:p>
            <a:p>
              <a:pPr marL="12700" marR="5080" algn="ctr">
                <a:lnSpc>
                  <a:spcPts val="1140"/>
                </a:lnSpc>
              </a:pPr>
              <a:r>
                <a:rPr lang="ru-RU" sz="1000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726,2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87"/>
          <p:cNvGrpSpPr/>
          <p:nvPr/>
        </p:nvGrpSpPr>
        <p:grpSpPr>
          <a:xfrm>
            <a:off x="785786" y="1142984"/>
            <a:ext cx="2714643" cy="1134504"/>
            <a:chOff x="615085" y="5260863"/>
            <a:chExt cx="2714643" cy="1063066"/>
          </a:xfrm>
        </p:grpSpPr>
        <p:sp>
          <p:nvSpPr>
            <p:cNvPr id="189" name="object 67"/>
            <p:cNvSpPr/>
            <p:nvPr/>
          </p:nvSpPr>
          <p:spPr>
            <a:xfrm>
              <a:off x="615085" y="5260863"/>
              <a:ext cx="1145921" cy="10630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Группа 189"/>
            <p:cNvGrpSpPr/>
            <p:nvPr/>
          </p:nvGrpSpPr>
          <p:grpSpPr>
            <a:xfrm>
              <a:off x="1761005" y="5593608"/>
              <a:ext cx="1568723" cy="548416"/>
              <a:chOff x="2837720" y="5534692"/>
              <a:chExt cx="1568723" cy="548416"/>
            </a:xfrm>
          </p:grpSpPr>
          <p:sp>
            <p:nvSpPr>
              <p:cNvPr id="191" name="object 83"/>
              <p:cNvSpPr txBox="1"/>
              <p:nvPr/>
            </p:nvSpPr>
            <p:spPr>
              <a:xfrm>
                <a:off x="2837720" y="5534692"/>
                <a:ext cx="1568723" cy="26436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61645" marR="5080" indent="-449580">
                  <a:lnSpc>
                    <a:spcPts val="1130"/>
                  </a:lnSpc>
                </a:pPr>
                <a:r>
                  <a:rPr sz="1400" dirty="0">
                    <a:solidFill>
                      <a:srgbClr val="434242"/>
                    </a:solidFill>
                    <a:latin typeface="Times New Roman" pitchFamily="18" charset="0"/>
                    <a:cs typeface="Times New Roman" pitchFamily="18" charset="0"/>
                  </a:rPr>
                  <a:t>Общегосударственные</a:t>
                </a:r>
                <a:r>
                  <a:rPr sz="1000" dirty="0">
                    <a:solidFill>
                      <a:srgbClr val="434242"/>
                    </a:solidFill>
                    <a:latin typeface="Times New Roman" pitchFamily="18" charset="0"/>
                    <a:cs typeface="Times New Roman" pitchFamily="18" charset="0"/>
                  </a:rPr>
                  <a:t> вопросы</a:t>
                </a:r>
                <a:endParaRPr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2" name="object 88"/>
              <p:cNvSpPr txBox="1"/>
              <p:nvPr/>
            </p:nvSpPr>
            <p:spPr>
              <a:xfrm>
                <a:off x="3200628" y="5881230"/>
                <a:ext cx="848626" cy="20187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400" b="1" dirty="0" smtClean="0">
                    <a:solidFill>
                      <a:srgbClr val="2B2A29"/>
                    </a:solidFill>
                    <a:latin typeface="Times New Roman" pitchFamily="18" charset="0"/>
                    <a:cs typeface="Times New Roman" pitchFamily="18" charset="0"/>
                  </a:rPr>
                  <a:t>3509,4</a:t>
                </a:r>
                <a:endParaRPr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25781" y="228600"/>
            <a:ext cx="7280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365E68"/>
                </a:solidFill>
                <a:latin typeface="Arial"/>
                <a:cs typeface="Arial"/>
              </a:rPr>
              <a:t>РАСХОДЫ БЮДЖЕТА МО </a:t>
            </a:r>
            <a:r>
              <a:rPr lang="ru-RU" b="1" dirty="0" smtClean="0">
                <a:solidFill>
                  <a:srgbClr val="365E68"/>
                </a:solidFill>
                <a:latin typeface="Arial"/>
                <a:cs typeface="Arial"/>
              </a:rPr>
              <a:t>«ПОСЕЛОК МАГНИТНЫЙ» </a:t>
            </a:r>
            <a:r>
              <a:rPr lang="ru-RU" b="1" dirty="0">
                <a:solidFill>
                  <a:srgbClr val="365E68"/>
                </a:solidFill>
                <a:latin typeface="Arial"/>
                <a:cs typeface="Arial"/>
              </a:rPr>
              <a:t>ЖЕЛЕЗНОГОРСКОГО РАЙОНА КУРСКОЙ ОБЛАСТИ (ТЫС.РУБ.)</a:t>
            </a:r>
            <a:endParaRPr lang="ru-RU" i="1" dirty="0">
              <a:solidFill>
                <a:srgbClr val="365E6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631_large_1275822807_wchh_2020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5946" y="214290"/>
            <a:ext cx="7667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rgbClr val="E23C6B"/>
                  </a:solidFill>
                  <a:prstDash val="solid"/>
                </a:ln>
                <a:solidFill>
                  <a:srgbClr val="E23C6B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ЭТО?...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5643570" cy="642942"/>
          </a:xfrm>
          <a:prstGeom prst="rect">
            <a:avLst/>
          </a:prstGeom>
          <a:solidFill>
            <a:srgbClr val="2CE0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ДОЛГОСРОЧНОГО РАЗВИТИЯ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1928794" y="1857364"/>
            <a:ext cx="1857388" cy="35719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214554"/>
            <a:ext cx="2786050" cy="1071570"/>
          </a:xfrm>
          <a:prstGeom prst="roundRect">
            <a:avLst/>
          </a:prstGeom>
          <a:solidFill>
            <a:srgbClr val="2CE0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 культуры в </a:t>
            </a:r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поселке Магнитный </a:t>
            </a:r>
            <a:r>
              <a:rPr lang="ru-RU" sz="135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области»</a:t>
            </a:r>
            <a:endParaRPr lang="ru-RU" sz="135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8926" y="2214554"/>
            <a:ext cx="2786050" cy="1071570"/>
          </a:xfrm>
          <a:prstGeom prst="roundRect">
            <a:avLst/>
          </a:prstGeom>
          <a:solidFill>
            <a:srgbClr val="2CE0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 </a:t>
            </a:r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поселка Магнитный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429000"/>
            <a:ext cx="5715008" cy="714380"/>
          </a:xfrm>
          <a:prstGeom prst="rect">
            <a:avLst/>
          </a:prstGeom>
          <a:solidFill>
            <a:srgbClr val="2CE0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214818"/>
            <a:ext cx="5715008" cy="2643182"/>
          </a:xfrm>
          <a:prstGeom prst="roundRect">
            <a:avLst/>
          </a:prstGeom>
          <a:solidFill>
            <a:srgbClr val="2CE0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 реализации программы:</a:t>
            </a:r>
          </a:p>
          <a:p>
            <a:pPr>
              <a:buFontTx/>
              <a:buChar char="-"/>
            </a:pPr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единого культурного пространства муниципального образования;</a:t>
            </a:r>
          </a:p>
          <a:p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выравнивание уровня доступности культурных благ независимо от размера доходов, социального статуса и места проживания;</a:t>
            </a:r>
          </a:p>
          <a:p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-преодоление диспропорций, вызванных разной степенью обеспеченности населения района учреждениями культуры в  сельской местности;</a:t>
            </a:r>
          </a:p>
          <a:p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культурной среды, отвечающей растущим потребностям личности и общества, повышение качества, разнообразия и эффективности услуг в сфере культуры.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84" y="1214422"/>
            <a:ext cx="3286116" cy="56435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целевая  программа – это документ, определяющий:</a:t>
            </a:r>
          </a:p>
          <a:p>
            <a:pPr algn="just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just"/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</a:t>
            </a:r>
          </a:p>
          <a:p>
            <a:pPr algn="just"/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способы их достижения;</a:t>
            </a:r>
          </a:p>
          <a:p>
            <a:pPr algn="just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примерные объемы используемых финансовых ресурсов.</a:t>
            </a:r>
          </a:p>
          <a:p>
            <a:pPr algn="ctr"/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631_large_1275822807_wchh_2020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00602B"/>
            </a:solidFill>
          </a:ln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285728"/>
            <a:ext cx="657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«Развитие  культуры в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поселке Магнитный </a:t>
            </a:r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57496"/>
            <a:ext cx="41433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среднемесячной номинальной начисленной заработной платы работников муниципальных сельских учреждений культуры  доведены до необходимо уровня к </a:t>
            </a:r>
          </a:p>
          <a:p>
            <a:pPr algn="ctr"/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среднемесячной номинальной начисленной заработной плате работников, занятых в сфере </a:t>
            </a:r>
          </a:p>
          <a:p>
            <a:pPr algn="ctr"/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экономики в регионе – 32831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4166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сферу культуры:</a:t>
            </a:r>
          </a:p>
          <a:p>
            <a:pPr algn="ctr"/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2022 году составили </a:t>
            </a:r>
          </a:p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2214472,91рублей</a:t>
            </a:r>
            <a:endParaRPr lang="ru-RU" sz="24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4429132"/>
            <a:ext cx="217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Новый год, </a:t>
            </a:r>
            <a:r>
              <a:rPr lang="ru-RU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2022год</a:t>
            </a:r>
            <a:endParaRPr lang="ru-RU" dirty="0">
              <a:ln>
                <a:solidFill>
                  <a:srgbClr val="CC0066"/>
                </a:solidFill>
              </a:ln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357298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День победы, </a:t>
            </a:r>
            <a:r>
              <a:rPr lang="ru-RU" dirty="0" smtClean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2022год</a:t>
            </a:r>
            <a:endParaRPr lang="ru-RU" dirty="0">
              <a:ln>
                <a:solidFill>
                  <a:srgbClr val="00602B"/>
                </a:solidFill>
              </a:ln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2K8C8Jgt_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071678"/>
            <a:ext cx="4286280" cy="30003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5F882A-3A62-4607-8032-76F976C8B7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27" y="2015223"/>
            <a:ext cx="4379979" cy="32849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A4260E-D3CC-4CC8-B5BA-625E03883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63" y="4798464"/>
            <a:ext cx="2430961" cy="18232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42876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8706" y="-198861"/>
            <a:ext cx="7929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«Ремонт и содержание дорог общего пользования местного значения в муниципальном образовании поселок Магнитный </a:t>
            </a:r>
            <a:r>
              <a:rPr lang="ru-RU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1000108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программы: </a:t>
            </a:r>
            <a:r>
              <a:rPr lang="ru-RU" dirty="0"/>
              <a:t>Развитие современной и эффективной транспортной инфраструктуры, формирование и создание максимально благоприятных, комфортных и безопасных условий для жителей ;</a:t>
            </a:r>
          </a:p>
          <a:p>
            <a:r>
              <a:rPr lang="ru-RU" dirty="0"/>
              <a:t>2.Повышение комплексной безопасности на дорогах общего пользования.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n>
                <a:solidFill>
                  <a:srgbClr val="00602B"/>
                </a:solidFill>
              </a:ln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n>
                <a:solidFill>
                  <a:srgbClr val="00602B"/>
                </a:solidFill>
              </a:ln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7819" y="3315473"/>
            <a:ext cx="88204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программы:</a:t>
            </a:r>
            <a:r>
              <a:rPr lang="ru-RU" dirty="0" err="1"/>
              <a:t>Обеспечение</a:t>
            </a:r>
            <a:r>
              <a:rPr lang="ru-RU" dirty="0"/>
              <a:t> требуемого технического состояния сети автомобильных дорог, их пропускной способности, эффективно содействующей развитию экономики, улучшению качества жизни населения, созданию безопасных условий движения;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solidFill>
                  <a:srgbClr val="00602B"/>
                </a:solidFill>
              </a:ln>
              <a:solidFill>
                <a:srgbClr val="00602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>
              <a:ln>
                <a:solidFill>
                  <a:srgbClr val="00602B"/>
                </a:solidFill>
              </a:ln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Расхода </a:t>
            </a:r>
            <a:r>
              <a:rPr kumimoji="0" lang="ru-RU" b="0" i="0" u="none" strike="noStrike" cap="none" normalizeH="0" dirty="0" smtClean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effectLst/>
                <a:latin typeface="Times New Roman" pitchFamily="18" charset="0"/>
                <a:cs typeface="Times New Roman" pitchFamily="18" charset="0"/>
              </a:rPr>
              <a:t> на развитие программы  в 2022году составили 726162,33рублей</a:t>
            </a:r>
            <a:endParaRPr kumimoji="0" lang="ru-RU" b="0" i="0" u="none" strike="noStrike" cap="none" normalizeH="0" baseline="0" dirty="0">
              <a:ln>
                <a:solidFill>
                  <a:srgbClr val="00602B"/>
                </a:solidFill>
              </a:ln>
              <a:solidFill>
                <a:srgbClr val="00602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3571876"/>
            <a:ext cx="2357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836712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285728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3399"/>
                  </a:solidFill>
                </a:ln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в </a:t>
            </a:r>
            <a:r>
              <a:rPr lang="ru-RU" b="1" dirty="0" smtClean="0">
                <a:ln>
                  <a:solidFill>
                    <a:srgbClr val="003399"/>
                  </a:solidFill>
                </a:ln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поселке Магнитный </a:t>
            </a:r>
            <a:r>
              <a:rPr lang="ru-RU" b="1" dirty="0" err="1" smtClean="0">
                <a:ln>
                  <a:solidFill>
                    <a:srgbClr val="003399"/>
                  </a:solidFill>
                </a:ln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3399"/>
                  </a:solidFill>
                </a:ln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>
                  <a:solidFill>
                    <a:srgbClr val="003399"/>
                  </a:solidFill>
                </a:ln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928670"/>
            <a:ext cx="80724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Совершенствование механизмов развития муниципальной службы направленных на повышение качества, эффективности муниципального управления и обеспечение условий для результативной профессиональной служебной деятельности муниципальных служащих.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" y="2329727"/>
            <a:ext cx="8072462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r>
              <a:rPr lang="ru-RU" sz="11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-Создание условий для повышения результативности профессиональной деятельности муниципальных служащих;</a:t>
            </a:r>
          </a:p>
          <a:p>
            <a:r>
              <a:rPr lang="ru-RU" sz="11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-обеспечение устойчивого развития кадрового потенциала;</a:t>
            </a:r>
          </a:p>
          <a:p>
            <a:r>
              <a:rPr lang="ru-RU" sz="11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-оптимизация деятельности органов местного самоуправления;</a:t>
            </a:r>
          </a:p>
          <a:p>
            <a:r>
              <a:rPr lang="ru-RU" sz="11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ежегодное проведение диспансеризации муниципальных служащих;</a:t>
            </a:r>
          </a:p>
          <a:p>
            <a:r>
              <a:rPr lang="ru-RU" sz="11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-обеспечение мероприятий по информатизации  администрации;</a:t>
            </a:r>
          </a:p>
          <a:p>
            <a:r>
              <a:rPr lang="ru-RU" sz="11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-защита объектов информатизации, обрабатывающих сведения государственной тайны; </a:t>
            </a:r>
          </a:p>
          <a:p>
            <a:r>
              <a:rPr lang="ru-RU" sz="11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-защита объектов информатизации, обрабатывающих конфиденциальные сведения.</a:t>
            </a:r>
            <a:endParaRPr kumimoji="0" lang="ru-RU" sz="1100" b="0" i="0" u="none" strike="noStrike" cap="none" normalizeH="0" baseline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473" y="4380867"/>
            <a:ext cx="838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программы в 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 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</a:t>
            </a:r>
            <a:r>
              <a:rPr lang="ru-RU" dirty="0" smtClean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поселке Магнитный </a:t>
            </a:r>
            <a:r>
              <a:rPr lang="ru-RU" dirty="0" err="1" smtClean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области»</a:t>
            </a:r>
            <a:endParaRPr lang="ru-RU" b="1" dirty="0">
              <a:ln>
                <a:solidFill>
                  <a:srgbClr val="00602B"/>
                </a:solidFill>
              </a:ln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29309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программы составили в </a:t>
            </a:r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14411,76 </a:t>
            </a:r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57298"/>
            <a:ext cx="4572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8788" algn="l"/>
              </a:tabLst>
            </a:pPr>
            <a:r>
              <a:rPr kumimoji="0" lang="ru-RU" sz="1200" b="0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программы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8788" algn="l"/>
              </a:tabLst>
            </a:pPr>
            <a:r>
              <a:rPr lang="ru-RU" sz="1200" dirty="0">
                <a:solidFill>
                  <a:srgbClr val="361F4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61F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беспечение комплексной безопасности жизнедеятельности населения от чрезвычайных ситуаций природного и техногенного характера, стабильности техногенной обстановки;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361F4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8788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61F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уменьшение количества пожаров, снижение рисков возникновения и смягчение последствий чрезвычайных ситуаций;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361F4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8788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61F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снижение числа травмированных и погибших на пожарах;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361F4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8788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61F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необходимых условий для обеспечения пожарной безопасности, защиты жизни и здоровья граждан;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361F4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8788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61F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оснащение учреждений социальной сферы системами пожарной автоматики;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361F4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8788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61F4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минимизация социального и экономического   ущерба, наносимого населению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61F4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57686" y="1214422"/>
            <a:ext cx="478631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950" b="0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9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снижение уровня пожарной опасности, в т.ч. количества статистических пожаров в населённых пунктах поселения; </a:t>
            </a:r>
            <a:endParaRPr kumimoji="0" lang="ru-RU" sz="9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9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-пропаганда мер пожарной безопасности среди населения; </a:t>
            </a:r>
            <a:endParaRPr kumimoji="0" lang="ru-RU" sz="9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9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улучшение информационного обеспечения в области пожарной безопасности, вовлечение в предупреждение пожаров предприятий и организаций всех форм собственности, а также общественных организаций и населения; </a:t>
            </a:r>
            <a:endParaRPr kumimoji="0" lang="ru-RU" sz="9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9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-выявление и устранение причин и условий, способствующих росту числа пожаров и фактов гибели людей на них; </a:t>
            </a:r>
            <a:endParaRPr kumimoji="0" lang="ru-RU" sz="9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9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-выполнение пожарно-технических мероприятий для устранения нарушений выявленных правилами пожарной     безопасности по выданным предписаниям пожарного надзора;</a:t>
            </a:r>
            <a:endParaRPr kumimoji="0" lang="ru-RU" sz="9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9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-обеспечение необходимого уровня первичных мер пожарной безопасности и минимизация потерь вследствие пожаров на территории поселения;</a:t>
            </a:r>
            <a:endParaRPr kumimoji="0" lang="ru-RU" sz="9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9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стабилизация обстановки с пожарами, снижение риска пожаров, включая сокращение числа погибших, получивших травмы, материального ущерба при пожаре;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9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совершенствование системы профилактики пожаров и организации тушения пожаров.</a:t>
            </a:r>
            <a:r>
              <a:rPr kumimoji="0" lang="ru-RU" sz="9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0"/>
            <a:ext cx="80010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600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поселка Магнитный!</a:t>
            </a:r>
            <a:endParaRPr lang="ru-RU" sz="26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Вашему вниманию представлен </a:t>
            </a:r>
          </a:p>
          <a:p>
            <a:pPr algn="ctr"/>
            <a:r>
              <a:rPr lang="ru-RU" sz="2800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БЮДЖЕТ ДЛЯ ГРАЖДАН К ОТЧЕТУ ОБ ИСПОЛНЕНИИ БЮДЖЕТА ЗА </a:t>
            </a:r>
            <a:r>
              <a:rPr lang="ru-RU" sz="2800" dirty="0" smtClean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09" y="1785926"/>
            <a:ext cx="600079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решения Собрания депутатов 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поселка Магнитный </a:t>
            </a:r>
            <a:r>
              <a:rPr lang="ru-RU" sz="15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района «Об утверждении отчета об исполнении бюджета муниципального образования 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«поселок Магнитный» </a:t>
            </a:r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Железногорского района Курской области  за 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год» являются одним из способов непосредственного участия граждан в осуществлении местного самоуправления.</a:t>
            </a:r>
          </a:p>
          <a:p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Обсуждение проекта решения Собрания депутатов 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поселка Магнитный </a:t>
            </a:r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Железногорского района «Об утверждении отчета об исполнении бюджета муниципального образования 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«поселок Магнитный» </a:t>
            </a:r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Железногорского района Курской области  за 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2022год</a:t>
            </a:r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» на публичных слушаниях призвано на основе широкой гласности, сопоставления и изучения различных мнений способствовать выработке конструктивных предложений по проекту решения Собрания депутатов 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поселка Магнитный  </a:t>
            </a:r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Железногорского района «Об утверждении отчета об исполнении бюджета муниципального образования 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«поселок Магнитный» </a:t>
            </a:r>
            <a:r>
              <a:rPr lang="ru-RU" sz="15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Железногорского района Курской области  за </a:t>
            </a:r>
            <a:r>
              <a:rPr lang="ru-RU" sz="15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2022год»</a:t>
            </a:r>
          </a:p>
          <a:p>
            <a:r>
              <a:rPr lang="ru-RU" dirty="0" smtClean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 поселка              </a:t>
            </a:r>
            <a:r>
              <a:rPr lang="ru-RU" dirty="0" err="1" smtClean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А.С.Талакин</a:t>
            </a:r>
            <a:endParaRPr lang="ru-RU" dirty="0">
              <a:ln w="12700"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n w="1270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858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и комфортным жильем и коммунальными услугами граждан в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поселке Магнитный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928670"/>
            <a:ext cx="80724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-комплексное решение проблем благоустройства по улучшению санитарного и эстетического вида территории </a:t>
            </a:r>
            <a:r>
              <a:rPr lang="ru-RU" sz="1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поселка Магнитный </a:t>
            </a:r>
            <a:r>
              <a:rPr lang="ru-RU" sz="1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области;</a:t>
            </a:r>
          </a:p>
          <a:p>
            <a:r>
              <a:rPr lang="ru-RU" sz="1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-создание комфортных условий для проживания и отдыха населения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643050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-улучшение санитарного состояния территории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поселка;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улучшение внешнего вида территории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поселка,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благоустройство улиц;</a:t>
            </a:r>
          </a:p>
          <a:p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-привлечение жителей к участию в решении проблем благоустройства;                                                                </a:t>
            </a:r>
          </a:p>
          <a:p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-организация уличного освещения;                               </a:t>
            </a:r>
          </a:p>
          <a:p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оздоровление санитарной экологической обстановки, ликвидация свалок бытового мусора.</a:t>
            </a:r>
            <a:r>
              <a:rPr lang="ru-RU" sz="12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200" b="1" i="0" u="none" strike="noStrike" cap="none" normalizeH="0" baseline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107504" y="3124612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программы в 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2112022,45 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57356" y="214290"/>
            <a:ext cx="6286544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2928934"/>
            <a:ext cx="4693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бюджете муниципального образования 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«поселок Магнитный» </a:t>
            </a: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 района Курской области муниципальный долг отсутствует.</a:t>
            </a:r>
          </a:p>
        </p:txBody>
      </p:sp>
      <p:pic>
        <p:nvPicPr>
          <p:cNvPr id="6" name="Рисунок 5" descr="d2e4235df80037af28db3965943722fe.jp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1142984"/>
            <a:ext cx="4000496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реализуется с целью привлечения населения к участию в решении вопросов социально-экономического развития муниципального образования, формирования у жителей активной гражданской позиции, предоставления возможности широкого обсуждения проблем, повышения информационной открытости деятельности органов местного самоуправления. Приглашаем жителей поселения к взаимодействию!</a:t>
            </a:r>
          </a:p>
        </p:txBody>
      </p:sp>
      <p:pic>
        <p:nvPicPr>
          <p:cNvPr id="8" name="Рисунок 7" descr="1266319904_116303_image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572008"/>
            <a:ext cx="5715000" cy="228599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20002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Обратная связь: Администрация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поселка Магнитный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>
              <a:defRPr/>
            </a:pPr>
            <a:r>
              <a:rPr lang="ru-RU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Местонахождения (</a:t>
            </a:r>
            <a:r>
              <a:rPr lang="ru-RU" b="1" u="sng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почтоный</a:t>
            </a:r>
            <a:r>
              <a:rPr lang="ru-RU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адрес):</a:t>
            </a:r>
            <a:endParaRPr lang="ru-RU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307147,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Курская область,</a:t>
            </a:r>
          </a:p>
          <a:p>
            <a:pPr algn="ctr">
              <a:defRPr/>
            </a:pP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п.Магнитный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Тел./факс +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7(47148)7-27-44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>
                  <a:solidFill>
                    <a:srgbClr val="1818D2"/>
                  </a:solidFill>
                </a:ln>
                <a:latin typeface="Times New Roman" pitchFamily="18" charset="0"/>
                <a:cs typeface="Times New Roman" pitchFamily="18" charset="0"/>
              </a:rPr>
              <a:t>dideo@yandex.ru</a:t>
            </a:r>
            <a:endParaRPr lang="ru-RU" dirty="0">
              <a:ln>
                <a:solidFill>
                  <a:srgbClr val="1818D2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ежегодно размещается на официальном сайте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Адмистрации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поселка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МагнитныйЖелезногорского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района в разделе «БЮДЖЕТ ДЛЯ ГРАЖДАН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24"/>
          <p:cNvSpPr/>
          <p:nvPr/>
        </p:nvSpPr>
        <p:spPr>
          <a:xfrm>
            <a:off x="152400" y="1292225"/>
            <a:ext cx="2282361" cy="721650"/>
          </a:xfrm>
          <a:custGeom>
            <a:avLst/>
            <a:gdLst/>
            <a:ahLst/>
            <a:cxnLst/>
            <a:rect l="l" t="t" r="r" b="b"/>
            <a:pathLst>
              <a:path w="2024380" h="640080">
                <a:moveTo>
                  <a:pt x="1712087" y="0"/>
                </a:moveTo>
                <a:lnTo>
                  <a:pt x="1180592" y="185928"/>
                </a:lnTo>
                <a:lnTo>
                  <a:pt x="69377" y="186187"/>
                </a:lnTo>
                <a:lnTo>
                  <a:pt x="55241" y="188724"/>
                </a:lnTo>
                <a:lnTo>
                  <a:pt x="20118" y="210235"/>
                </a:lnTo>
                <a:lnTo>
                  <a:pt x="1387" y="247124"/>
                </a:lnTo>
                <a:lnTo>
                  <a:pt x="0" y="261620"/>
                </a:lnTo>
                <a:lnTo>
                  <a:pt x="0" y="375158"/>
                </a:lnTo>
                <a:lnTo>
                  <a:pt x="259" y="570699"/>
                </a:lnTo>
                <a:lnTo>
                  <a:pt x="15073" y="609717"/>
                </a:lnTo>
                <a:lnTo>
                  <a:pt x="47615" y="634700"/>
                </a:lnTo>
                <a:lnTo>
                  <a:pt x="75692" y="640080"/>
                </a:lnTo>
                <a:lnTo>
                  <a:pt x="1686560" y="640080"/>
                </a:lnTo>
                <a:lnTo>
                  <a:pt x="1954491" y="639820"/>
                </a:lnTo>
                <a:lnTo>
                  <a:pt x="1993509" y="624998"/>
                </a:lnTo>
                <a:lnTo>
                  <a:pt x="2018492" y="592453"/>
                </a:lnTo>
                <a:lnTo>
                  <a:pt x="2023872" y="564388"/>
                </a:lnTo>
                <a:lnTo>
                  <a:pt x="2023872" y="261620"/>
                </a:lnTo>
                <a:lnTo>
                  <a:pt x="2008790" y="216290"/>
                </a:lnTo>
                <a:lnTo>
                  <a:pt x="1976245" y="191307"/>
                </a:lnTo>
                <a:lnTo>
                  <a:pt x="1948180" y="185928"/>
                </a:lnTo>
                <a:lnTo>
                  <a:pt x="1686560" y="185928"/>
                </a:lnTo>
                <a:lnTo>
                  <a:pt x="171208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ject 2"/>
          <p:cNvSpPr txBox="1"/>
          <p:nvPr/>
        </p:nvSpPr>
        <p:spPr>
          <a:xfrm>
            <a:off x="0" y="186999"/>
            <a:ext cx="9144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800" b="1" dirty="0">
                <a:solidFill>
                  <a:srgbClr val="365E68"/>
                </a:solidFill>
                <a:latin typeface="Times New Roman" pitchFamily="18" charset="0"/>
                <a:cs typeface="Times New Roman" pitchFamily="18" charset="0"/>
              </a:rPr>
              <a:t>ЧТО ТАКОЕ БЮДЖЕТ? КАКИЕ БЫВАЮТ ВИДЫ БЮДЖЕТОВ</a:t>
            </a:r>
            <a:r>
              <a:rPr lang="ru-RU" b="1" dirty="0">
                <a:solidFill>
                  <a:srgbClr val="365E6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dirty="0">
              <a:solidFill>
                <a:srgbClr val="365E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bject 3"/>
          <p:cNvSpPr/>
          <p:nvPr/>
        </p:nvSpPr>
        <p:spPr>
          <a:xfrm>
            <a:off x="2678793" y="1738031"/>
            <a:ext cx="4009644" cy="10043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bject 7"/>
          <p:cNvSpPr/>
          <p:nvPr/>
        </p:nvSpPr>
        <p:spPr>
          <a:xfrm>
            <a:off x="597009" y="3175163"/>
            <a:ext cx="2112264" cy="618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bject 8"/>
          <p:cNvSpPr/>
          <p:nvPr/>
        </p:nvSpPr>
        <p:spPr>
          <a:xfrm>
            <a:off x="584817" y="2813975"/>
            <a:ext cx="2136648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6901797" y="3022763"/>
            <a:ext cx="1754123" cy="9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6645765" y="2813975"/>
            <a:ext cx="2267712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bject 16"/>
          <p:cNvSpPr txBox="1"/>
          <p:nvPr/>
        </p:nvSpPr>
        <p:spPr>
          <a:xfrm>
            <a:off x="246772" y="1524000"/>
            <a:ext cx="192338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400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2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5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15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1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400" spc="-15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  <a:r>
              <a:rPr sz="1400" spc="-1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ман</a:t>
            </a:r>
            <a:r>
              <a:rPr sz="1400" spc="-15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5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ско</a:t>
            </a:r>
            <a:r>
              <a:rPr sz="1400" spc="-1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sz="1400" spc="-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spc="-5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en-US" sz="1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1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сумк</a:t>
            </a:r>
            <a:r>
              <a:rPr sz="1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11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spc="-7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7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sz="1400" spc="-15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шеле</a:t>
            </a:r>
            <a:r>
              <a:rPr sz="1400" spc="-1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sz="1400" spc="-1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12"/>
              </a:spcBef>
            </a:pPr>
            <a:endParaRPr sz="1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750951" y="3152715"/>
            <a:ext cx="18256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marR="5080" indent="-447675">
              <a:lnSpc>
                <a:spcPct val="100000"/>
              </a:lnSpc>
            </a:pP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Бюджеты семе</a:t>
            </a:r>
            <a:r>
              <a:rPr sz="1600" b="1" spc="-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граждан</a:t>
            </a:r>
          </a:p>
        </p:txBody>
      </p:sp>
      <p:sp>
        <p:nvSpPr>
          <p:cNvPr id="59" name="object 18"/>
          <p:cNvSpPr txBox="1"/>
          <p:nvPr/>
        </p:nvSpPr>
        <p:spPr>
          <a:xfrm>
            <a:off x="3648825" y="3294511"/>
            <a:ext cx="2108448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spc="-1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b="1" spc="-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пу</a:t>
            </a:r>
            <a:r>
              <a:rPr lang="ru-RU" sz="1600" b="1" spc="-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1600" b="1" spc="-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</a:t>
            </a:r>
            <a:r>
              <a:rPr sz="1600" b="1" spc="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вых о</a:t>
            </a:r>
            <a:r>
              <a:rPr sz="1600" b="1" spc="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spc="-4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ий:</a:t>
            </a:r>
            <a:endParaRPr sz="1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7085939" y="3147915"/>
            <a:ext cx="139001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</a:pPr>
            <a:r>
              <a:rPr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b="1" spc="-9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еты о</a:t>
            </a:r>
            <a:r>
              <a:rPr b="1" spc="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зац</a:t>
            </a:r>
            <a:r>
              <a:rPr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61" name="object 20"/>
          <p:cNvSpPr txBox="1"/>
          <p:nvPr/>
        </p:nvSpPr>
        <p:spPr>
          <a:xfrm>
            <a:off x="990600" y="685800"/>
            <a:ext cx="6753604" cy="5651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67435" marR="5080" indent="-1055370" algn="ctr">
              <a:lnSpc>
                <a:spcPct val="120000"/>
              </a:lnSpc>
            </a:pP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600" b="1" spc="-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 ПЛАН</a:t>
            </a:r>
            <a:r>
              <a:rPr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600" b="1" spc="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1600" b="1" spc="-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РА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-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НА ОПР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ЕННЫЙ</a:t>
            </a:r>
            <a:r>
              <a:rPr sz="1600" b="1" spc="-4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endParaRPr sz="1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bject 26"/>
          <p:cNvSpPr/>
          <p:nvPr/>
        </p:nvSpPr>
        <p:spPr>
          <a:xfrm>
            <a:off x="3484242" y="4729643"/>
            <a:ext cx="2726816" cy="18135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bject 27"/>
          <p:cNvSpPr txBox="1"/>
          <p:nvPr/>
        </p:nvSpPr>
        <p:spPr>
          <a:xfrm>
            <a:off x="3484242" y="4774648"/>
            <a:ext cx="2622993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515" marR="427355" indent="-635" algn="ctr">
              <a:lnSpc>
                <a:spcPct val="100000"/>
              </a:lnSpc>
            </a:pPr>
            <a:r>
              <a:rPr lang="ru-RU"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1600" b="1" spc="-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ъе</a:t>
            </a:r>
            <a:r>
              <a:rPr lang="ru-RU" sz="1600" b="1" spc="-3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en-US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spc="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йс</a:t>
            </a:r>
            <a:r>
              <a:rPr lang="ru-RU" sz="1600" b="1" spc="-10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дерации</a:t>
            </a:r>
          </a:p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егион</a:t>
            </a:r>
            <a:r>
              <a:rPr sz="1600" b="1" spc="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600" b="1" spc="-8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еты, б</a:t>
            </a:r>
            <a:r>
              <a:rPr sz="1600" b="1" spc="-8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еты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терри</a:t>
            </a:r>
            <a:r>
              <a:rPr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ори</a:t>
            </a:r>
            <a:r>
              <a:rPr sz="1600" b="1" spc="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ных ф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ндов</a:t>
            </a:r>
            <a:r>
              <a:rPr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3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яз</a:t>
            </a:r>
            <a:r>
              <a:rPr sz="1600" b="1" spc="-3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spc="-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600" b="1" spc="-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 м</a:t>
            </a:r>
            <a:r>
              <a:rPr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нс</a:t>
            </a:r>
            <a:r>
              <a:rPr sz="1600" b="1" spc="-7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4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sz="1600" b="1" spc="-4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я)</a:t>
            </a:r>
          </a:p>
        </p:txBody>
      </p:sp>
      <p:sp>
        <p:nvSpPr>
          <p:cNvPr id="64" name="object 30"/>
          <p:cNvSpPr/>
          <p:nvPr/>
        </p:nvSpPr>
        <p:spPr>
          <a:xfrm>
            <a:off x="6603093" y="4729643"/>
            <a:ext cx="2304288" cy="18242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bject 31"/>
          <p:cNvSpPr txBox="1"/>
          <p:nvPr/>
        </p:nvSpPr>
        <p:spPr>
          <a:xfrm>
            <a:off x="6901797" y="5116690"/>
            <a:ext cx="178244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(м</a:t>
            </a:r>
            <a:r>
              <a:rPr sz="1600" b="1" spc="3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стн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600" b="1" spc="-8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еты)</a:t>
            </a:r>
          </a:p>
        </p:txBody>
      </p:sp>
      <p:sp>
        <p:nvSpPr>
          <p:cNvPr id="66" name="object 33"/>
          <p:cNvSpPr/>
          <p:nvPr/>
        </p:nvSpPr>
        <p:spPr>
          <a:xfrm>
            <a:off x="892665" y="4801271"/>
            <a:ext cx="2382011" cy="173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bject 34"/>
          <p:cNvSpPr/>
          <p:nvPr/>
        </p:nvSpPr>
        <p:spPr>
          <a:xfrm>
            <a:off x="584817" y="4705259"/>
            <a:ext cx="2630424" cy="18486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bject 35"/>
          <p:cNvSpPr txBox="1"/>
          <p:nvPr/>
        </p:nvSpPr>
        <p:spPr>
          <a:xfrm>
            <a:off x="584817" y="4815007"/>
            <a:ext cx="2630424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йс</a:t>
            </a:r>
            <a:r>
              <a:rPr sz="1600" b="1" spc="-10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</a:p>
          <a:p>
            <a:pPr marL="3175" algn="ctr">
              <a:lnSpc>
                <a:spcPct val="100000"/>
              </a:lnSpc>
            </a:pP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1600" b="1" spc="-3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дера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ии</a:t>
            </a:r>
          </a:p>
          <a:p>
            <a:pPr marL="12065" marR="5080" indent="-635"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(ф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600" b="1" spc="-8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1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б</a:t>
            </a:r>
            <a:r>
              <a:rPr sz="1600" b="1" spc="-8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еты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600" b="1" spc="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10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-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енных вне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600" b="1" spc="-8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етн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1600" b="1" spc="-3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ндов </a:t>
            </a:r>
            <a:r>
              <a:rPr sz="1600" b="1" spc="-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ссийс</a:t>
            </a:r>
            <a:r>
              <a:rPr sz="1600" b="1" spc="-7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sz="1600" b="1" spc="-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1600" b="1" spc="-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sz="1600" b="1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ации)</a:t>
            </a:r>
          </a:p>
        </p:txBody>
      </p:sp>
      <p:cxnSp>
        <p:nvCxnSpPr>
          <p:cNvPr id="69" name="Соединительная линия уступом 68"/>
          <p:cNvCxnSpPr>
            <a:stCxn id="48" idx="3"/>
            <a:endCxn id="55" idx="0"/>
          </p:cNvCxnSpPr>
          <p:nvPr/>
        </p:nvCxnSpPr>
        <p:spPr>
          <a:xfrm>
            <a:off x="6688437" y="2240189"/>
            <a:ext cx="1091184" cy="573786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241532" y="2013875"/>
            <a:ext cx="3136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</a:p>
        </p:txBody>
      </p:sp>
      <p:cxnSp>
        <p:nvCxnSpPr>
          <p:cNvPr id="74" name="Соединительная линия уступом 73"/>
          <p:cNvCxnSpPr>
            <a:stCxn id="48" idx="1"/>
            <a:endCxn id="52" idx="0"/>
          </p:cNvCxnSpPr>
          <p:nvPr/>
        </p:nvCxnSpPr>
        <p:spPr>
          <a:xfrm rot="10800000" flipV="1">
            <a:off x="1653141" y="2240189"/>
            <a:ext cx="1025652" cy="573786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67" idx="0"/>
          </p:cNvCxnSpPr>
          <p:nvPr/>
        </p:nvCxnSpPr>
        <p:spPr>
          <a:xfrm flipH="1">
            <a:off x="1900029" y="3862487"/>
            <a:ext cx="1760220" cy="84277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708761" y="4033175"/>
            <a:ext cx="0" cy="69646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64" idx="0"/>
          </p:cNvCxnSpPr>
          <p:nvPr/>
        </p:nvCxnSpPr>
        <p:spPr>
          <a:xfrm>
            <a:off x="5757273" y="3862487"/>
            <a:ext cx="1997964" cy="86715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48" idx="2"/>
            <a:endCxn id="59" idx="0"/>
          </p:cNvCxnSpPr>
          <p:nvPr/>
        </p:nvCxnSpPr>
        <p:spPr>
          <a:xfrm>
            <a:off x="4683615" y="2742347"/>
            <a:ext cx="19434" cy="55216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695700" y="2266950"/>
            <a:ext cx="1778640" cy="1778640"/>
          </a:xfrm>
          <a:prstGeom prst="ellipse">
            <a:avLst/>
          </a:prstGeom>
          <a:solidFill>
            <a:srgbClr val="D1E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48425" y="2266950"/>
            <a:ext cx="1778640" cy="1778640"/>
          </a:xfrm>
          <a:prstGeom prst="ellipse">
            <a:avLst/>
          </a:prstGeom>
          <a:solidFill>
            <a:srgbClr val="D1E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550" y="2266950"/>
            <a:ext cx="1778640" cy="1778640"/>
          </a:xfrm>
          <a:prstGeom prst="ellipse">
            <a:avLst/>
          </a:prstGeom>
          <a:solidFill>
            <a:srgbClr val="D1E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1112121" y="401360"/>
            <a:ext cx="7727079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ru-RU" sz="17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700" b="1" spc="-2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7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700" b="1" spc="-35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700" b="1" spc="-3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b="1" spc="-10" dirty="0">
                <a:solidFill>
                  <a:srgbClr val="365E68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b="1" spc="-2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1700" b="1" spc="-2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</a:t>
            </a:r>
            <a:r>
              <a:rPr lang="ru-RU" sz="1700" b="1" spc="-2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spc="-2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7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7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b="1" spc="-3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700" b="1" spc="-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spc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spc="-2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ru-RU" sz="1700" b="1" spc="-2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spc="-2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1700" b="1" spc="-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ДСТВ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</a:t>
            </a:r>
            <a:r>
              <a:rPr lang="ru-RU" sz="1700" b="1" spc="-2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700" b="1" spc="-6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-2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2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7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spc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7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3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b="1" spc="-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Д,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spc="-6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700" b="1" spc="-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spc="-2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spc="-3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7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</a:t>
            </a:r>
            <a:r>
              <a:rPr lang="ru-RU" sz="1700" b="1" spc="-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spc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7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b="1" spc="-3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700" b="1" spc="-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spc="-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</a:t>
            </a:r>
            <a:r>
              <a:rPr lang="ru-RU" sz="1700" b="1" spc="-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700" b="1" spc="-2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b="1" spc="-6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ЛЬСТВ</a:t>
            </a:r>
            <a:r>
              <a:rPr lang="ru-RU" sz="1700" b="1" spc="2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spc="-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b="1" spc="-2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b="1" spc="-6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-2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700" b="1" spc="-4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b="1" spc="-3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7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700" b="1" spc="-3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700" b="1" spc="-4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700" b="1" spc="2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-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endParaRPr lang="ru-RU" sz="1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" y="2286000"/>
            <a:ext cx="7236162" cy="3797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52400" y="365970"/>
            <a:ext cx="959721" cy="95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9791700" y="347021"/>
            <a:ext cx="381000" cy="3392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ermolenko\Desktop\бюджет_страницы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9" y="1143000"/>
            <a:ext cx="4777669" cy="172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4"/>
          <p:cNvSpPr txBox="1">
            <a:spLocks/>
          </p:cNvSpPr>
          <p:nvPr/>
        </p:nvSpPr>
        <p:spPr>
          <a:xfrm>
            <a:off x="1" y="88265"/>
            <a:ext cx="9144000" cy="521335"/>
          </a:xfrm>
          <a:prstGeom prst="rect">
            <a:avLst/>
          </a:prstGeom>
        </p:spPr>
        <p:txBody>
          <a:bodyPr vert="horz" wrap="square" lIns="0" tIns="241973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951355"/>
            <a:r>
              <a:rPr lang="en-US" b="1" dirty="0">
                <a:solidFill>
                  <a:srgbClr val="365E68"/>
                </a:solidFill>
                <a:latin typeface="Arial"/>
                <a:cs typeface="Arial"/>
              </a:rPr>
              <a:t>        </a:t>
            </a:r>
            <a:r>
              <a:rPr lang="ru-RU" b="1" dirty="0">
                <a:solidFill>
                  <a:srgbClr val="365E68"/>
                </a:solidFill>
                <a:latin typeface="Arial"/>
                <a:cs typeface="Arial"/>
              </a:rPr>
              <a:t>ЭТАПЫ БЮДЖЕТНОГО ПРОЦЕССА</a:t>
            </a:r>
          </a:p>
        </p:txBody>
      </p:sp>
      <p:sp>
        <p:nvSpPr>
          <p:cNvPr id="13" name="object 6"/>
          <p:cNvSpPr/>
          <p:nvPr/>
        </p:nvSpPr>
        <p:spPr>
          <a:xfrm>
            <a:off x="397961" y="152400"/>
            <a:ext cx="590170" cy="608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42063" y="762000"/>
            <a:ext cx="3459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65E68"/>
                </a:solidFill>
                <a:latin typeface="Times New Roman" pitchFamily="18" charset="0"/>
                <a:cs typeface="Times New Roman" pitchFamily="18" charset="0"/>
              </a:rPr>
              <a:t>Бюджетный</a:t>
            </a:r>
            <a:r>
              <a:rPr lang="en-US" b="1" dirty="0">
                <a:solidFill>
                  <a:srgbClr val="365E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65E68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2133600" y="1326509"/>
            <a:ext cx="4685196" cy="1828800"/>
            <a:chOff x="1430131" y="1778862"/>
            <a:chExt cx="5771482" cy="225281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30131" y="3576714"/>
              <a:ext cx="2066722" cy="454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365E68"/>
                  </a:solidFill>
                  <a:latin typeface="Times New Roman" pitchFamily="18" charset="0"/>
                  <a:cs typeface="Times New Roman" pitchFamily="18" charset="0"/>
                </a:rPr>
                <a:t>планирование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55387" y="3562341"/>
              <a:ext cx="1723305" cy="454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365E68"/>
                  </a:solidFill>
                  <a:latin typeface="Times New Roman" pitchFamily="18" charset="0"/>
                  <a:cs typeface="Times New Roman" pitchFamily="18" charset="0"/>
                </a:rPr>
                <a:t>исполнение</a:t>
              </a:r>
              <a:endParaRPr lang="ru-RU" dirty="0">
                <a:solidFill>
                  <a:srgbClr val="365E68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62600" y="3562341"/>
              <a:ext cx="1639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365E68"/>
                  </a:solidFill>
                  <a:latin typeface="Times New Roman" pitchFamily="18" charset="0"/>
                  <a:cs typeface="Times New Roman" pitchFamily="18" charset="0"/>
                </a:rPr>
                <a:t>отчетность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93335" y="1778862"/>
              <a:ext cx="9097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365E68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b="1" dirty="0">
                <a:solidFill>
                  <a:srgbClr val="365E6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64549" y="1778862"/>
              <a:ext cx="9097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365E68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b="1" dirty="0">
                <a:solidFill>
                  <a:srgbClr val="365E6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928340" y="1778862"/>
              <a:ext cx="9097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365E68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400" b="1" dirty="0">
                <a:solidFill>
                  <a:srgbClr val="365E6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Пятиугольник 37"/>
          <p:cNvSpPr/>
          <p:nvPr/>
        </p:nvSpPr>
        <p:spPr>
          <a:xfrm flipH="1">
            <a:off x="7047384" y="2514600"/>
            <a:ext cx="1944216" cy="504056"/>
          </a:xfrm>
          <a:prstGeom prst="homePlate">
            <a:avLst/>
          </a:prstGeom>
          <a:solidFill>
            <a:srgbClr val="D1E3E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6929454" y="3143248"/>
            <a:ext cx="1944216" cy="504056"/>
          </a:xfrm>
          <a:prstGeom prst="homePlate">
            <a:avLst/>
          </a:prstGeom>
          <a:solidFill>
            <a:srgbClr val="D1E3E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проекта закона об исполнении бюджета</a:t>
            </a: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6715140" y="3786190"/>
            <a:ext cx="2057400" cy="504056"/>
          </a:xfrm>
          <a:prstGeom prst="homePlate">
            <a:avLst/>
          </a:prstGeom>
          <a:solidFill>
            <a:srgbClr val="D1E3E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Одобрение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 закона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 исполнении бюджета</a:t>
            </a:r>
          </a:p>
        </p:txBody>
      </p:sp>
      <p:sp>
        <p:nvSpPr>
          <p:cNvPr id="41" name="Пятиугольник 40"/>
          <p:cNvSpPr/>
          <p:nvPr/>
        </p:nvSpPr>
        <p:spPr>
          <a:xfrm flipH="1">
            <a:off x="5715008" y="4429132"/>
            <a:ext cx="2878970" cy="795350"/>
          </a:xfrm>
          <a:prstGeom prst="homePlate">
            <a:avLst/>
          </a:prstGeom>
          <a:solidFill>
            <a:srgbClr val="D1E3E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Внесение Главой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поселка Магнитный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 закона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 исполнении бюджета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Собрание депутатов 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поселка Магнитный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ятиугольник 41"/>
          <p:cNvSpPr/>
          <p:nvPr/>
        </p:nvSpPr>
        <p:spPr>
          <a:xfrm flipH="1">
            <a:off x="5643570" y="5357826"/>
            <a:ext cx="2786082" cy="609600"/>
          </a:xfrm>
          <a:prstGeom prst="homePlate">
            <a:avLst/>
          </a:prstGeom>
          <a:solidFill>
            <a:srgbClr val="D1E3E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Рассмотрение и принятие закона об исполнении бюджета</a:t>
            </a:r>
          </a:p>
        </p:txBody>
      </p:sp>
      <p:sp>
        <p:nvSpPr>
          <p:cNvPr id="43" name="Пятиугольник 42"/>
          <p:cNvSpPr/>
          <p:nvPr/>
        </p:nvSpPr>
        <p:spPr>
          <a:xfrm flipH="1">
            <a:off x="5857884" y="6072206"/>
            <a:ext cx="2397969" cy="609600"/>
          </a:xfrm>
          <a:prstGeom prst="homePlate">
            <a:avLst/>
          </a:prstGeom>
          <a:solidFill>
            <a:srgbClr val="D1E3E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Утверждение Губернатором закона об исполнении бюджета</a:t>
            </a:r>
          </a:p>
        </p:txBody>
      </p:sp>
      <p:sp>
        <p:nvSpPr>
          <p:cNvPr id="44" name="Пятиугольник 43"/>
          <p:cNvSpPr/>
          <p:nvPr/>
        </p:nvSpPr>
        <p:spPr>
          <a:xfrm>
            <a:off x="1214414" y="5500702"/>
            <a:ext cx="2428892" cy="504056"/>
          </a:xfrm>
          <a:prstGeom prst="homePlate">
            <a:avLst/>
          </a:prstGeom>
          <a:solidFill>
            <a:srgbClr val="365E6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45" name="Пятиугольник 44"/>
          <p:cNvSpPr/>
          <p:nvPr/>
        </p:nvSpPr>
        <p:spPr>
          <a:xfrm>
            <a:off x="785786" y="4643446"/>
            <a:ext cx="2428892" cy="642942"/>
          </a:xfrm>
          <a:prstGeom prst="homePlate">
            <a:avLst/>
          </a:prstGeom>
          <a:solidFill>
            <a:srgbClr val="365E6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1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Собрание депутатов 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поселка Магнитный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ятиугольник 45"/>
          <p:cNvSpPr/>
          <p:nvPr/>
        </p:nvSpPr>
        <p:spPr>
          <a:xfrm>
            <a:off x="642910" y="3929066"/>
            <a:ext cx="2311307" cy="647336"/>
          </a:xfrm>
          <a:prstGeom prst="homePlate">
            <a:avLst/>
          </a:prstGeom>
          <a:solidFill>
            <a:srgbClr val="365E6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Рассмотрение  Собранием депутатов </a:t>
            </a:r>
            <a:r>
              <a:rPr lang="ru-RU" sz="1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поселка Магнитный</a:t>
            </a:r>
            <a:endParaRPr lang="ru-RU" sz="12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357158" y="3214686"/>
            <a:ext cx="2306152" cy="561778"/>
          </a:xfrm>
          <a:prstGeom prst="homePlate">
            <a:avLst/>
          </a:prstGeom>
          <a:solidFill>
            <a:srgbClr val="365E6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Принятие  Собранием депутатов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поселка Магнитный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186711" y="2428868"/>
            <a:ext cx="1944216" cy="688341"/>
          </a:xfrm>
          <a:prstGeom prst="homePlate">
            <a:avLst/>
          </a:prstGeom>
          <a:solidFill>
            <a:srgbClr val="365E6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Подписание Главой</a:t>
            </a:r>
            <a:r>
              <a:rPr kumimoji="0" lang="ru-RU" sz="1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муниципального образования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7724" y="4438278"/>
            <a:ext cx="1981200" cy="523220"/>
          </a:xfrm>
          <a:prstGeom prst="rect">
            <a:avLst/>
          </a:prstGeom>
          <a:solidFill>
            <a:srgbClr val="457C7F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95493" y="3505200"/>
            <a:ext cx="1963138" cy="738664"/>
          </a:xfrm>
          <a:prstGeom prst="rect">
            <a:avLst/>
          </a:prstGeom>
          <a:solidFill>
            <a:srgbClr val="457C7F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 расходных обязательств</a:t>
            </a:r>
          </a:p>
        </p:txBody>
      </p:sp>
      <p:sp>
        <p:nvSpPr>
          <p:cNvPr id="27" name="5-конечная звезда 26"/>
          <p:cNvSpPr/>
          <p:nvPr/>
        </p:nvSpPr>
        <p:spPr>
          <a:xfrm>
            <a:off x="9791700" y="347021"/>
            <a:ext cx="381000" cy="3392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9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vetlyi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670" y="214290"/>
            <a:ext cx="6274475" cy="584775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ru-RU" sz="3200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</a:p>
        </p:txBody>
      </p:sp>
      <p:pic>
        <p:nvPicPr>
          <p:cNvPr id="5" name="Рисунок 4" descr="3115847_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3143240" cy="1857388"/>
          </a:xfrm>
          <a:prstGeom prst="rect">
            <a:avLst/>
          </a:prstGeom>
          <a:ln w="38100">
            <a:solidFill>
              <a:srgbClr val="60D537"/>
            </a:solidFill>
          </a:ln>
        </p:spPr>
      </p:pic>
      <p:pic>
        <p:nvPicPr>
          <p:cNvPr id="6" name="Рисунок 5" descr="simvol-rubl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500306"/>
            <a:ext cx="428628" cy="500066"/>
          </a:xfrm>
          <a:prstGeom prst="rect">
            <a:avLst/>
          </a:prstGeom>
        </p:spPr>
      </p:pic>
      <p:pic>
        <p:nvPicPr>
          <p:cNvPr id="7" name="Рисунок 6" descr="simvol-rubl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1928802"/>
            <a:ext cx="500066" cy="500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71612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8794" y="2571744"/>
            <a:ext cx="125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10" name="Рисунок 9" descr="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1643050"/>
            <a:ext cx="1285884" cy="1285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24" y="1571612"/>
            <a:ext cx="471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ОБРАЗУЕТ ПОЛОЖИТЕЛЬНЫЙ 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ОСТАТОК БЮДЖЕТА (ПРОФИЦИТ) – МОЖНО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НАКАПЛИВАТЬ РЕЗЕРВЫ, ПОГАШАТЬ ИМЕЮЩИЕСЯ ДОЛГИ</a:t>
            </a:r>
          </a:p>
        </p:txBody>
      </p:sp>
      <p:pic>
        <p:nvPicPr>
          <p:cNvPr id="12" name="Рисунок 11" descr="3115847_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4"/>
            <a:ext cx="3143240" cy="1785950"/>
          </a:xfrm>
          <a:prstGeom prst="rect">
            <a:avLst/>
          </a:prstGeom>
          <a:ln w="38100">
            <a:solidFill>
              <a:srgbClr val="60D537"/>
            </a:solidFill>
          </a:ln>
        </p:spPr>
      </p:pic>
      <p:pic>
        <p:nvPicPr>
          <p:cNvPr id="13" name="Рисунок 12" descr="simvol-rubly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4429132"/>
            <a:ext cx="428628" cy="428628"/>
          </a:xfrm>
          <a:prstGeom prst="rect">
            <a:avLst/>
          </a:prstGeom>
        </p:spPr>
      </p:pic>
      <p:pic>
        <p:nvPicPr>
          <p:cNvPr id="14" name="Рисунок 13" descr="simvol-rubl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857628"/>
            <a:ext cx="428628" cy="5000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0232" y="4357694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429000"/>
            <a:ext cx="125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17" name="Рисунок 16" descr="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3500438"/>
            <a:ext cx="1285884" cy="12858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0562" y="3286124"/>
            <a:ext cx="4643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ПРЕВЫШАЕТ ДОХОДНУЮ, ТО БЮДЖЕТ 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С ДЕФИЦИТОМ –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ПРИНИМАЕТСЯ РЕШЕНИЕ ОБ 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ИСТОЧНИКАХ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ПОКРЫТИЯ ДЕФИЦИТА БЮДЖЕТА  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(ПРИВЛЕЧЬ ЗАЕМНЫЕ СРЕДСТВА) </a:t>
            </a:r>
          </a:p>
        </p:txBody>
      </p:sp>
      <p:pic>
        <p:nvPicPr>
          <p:cNvPr id="20" name="Рисунок 19" descr="b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143512"/>
            <a:ext cx="3143240" cy="1714488"/>
          </a:xfrm>
          <a:prstGeom prst="rect">
            <a:avLst/>
          </a:prstGeom>
          <a:ln w="38100">
            <a:solidFill>
              <a:srgbClr val="60D537"/>
            </a:solidFill>
          </a:ln>
        </p:spPr>
      </p:pic>
      <p:pic>
        <p:nvPicPr>
          <p:cNvPr id="21" name="Рисунок 20" descr="simvol-rubly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5643578"/>
            <a:ext cx="428628" cy="428628"/>
          </a:xfrm>
          <a:prstGeom prst="rect">
            <a:avLst/>
          </a:prstGeom>
        </p:spPr>
      </p:pic>
      <p:pic>
        <p:nvPicPr>
          <p:cNvPr id="22" name="Рисунок 21" descr="simvol-rubly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5572140"/>
            <a:ext cx="428628" cy="428628"/>
          </a:xfrm>
          <a:prstGeom prst="rect">
            <a:avLst/>
          </a:prstGeom>
        </p:spPr>
      </p:pic>
      <p:pic>
        <p:nvPicPr>
          <p:cNvPr id="24" name="Рисунок 23" descr="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5357826"/>
            <a:ext cx="1285884" cy="12858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29124" y="5288340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ДОХОДАМ И РАСХОДАМ – ОСНОВОПОЛАГАЮЩЕЕ 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</a:t>
            </a:r>
          </a:p>
          <a:p>
            <a:pPr algn="ctr"/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СОСТАВЛЯЮЩИМ И УТВЕРЖДАЮЩИМ БЮДЖЕТ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142852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 ИНФОРМАЦИЯ О БЮДЖЕТЕ </a:t>
            </a:r>
          </a:p>
          <a:p>
            <a:pPr algn="ctr"/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«ПОСЕЛОК МАГНИТНЫЙ»</a:t>
            </a:r>
            <a:endParaRPr lang="ru-RU" sz="2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094b7e716bc9b95d1d5c5a8577c396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428868"/>
            <a:ext cx="5214974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1142976" y="1214422"/>
            <a:ext cx="2643206" cy="1557342"/>
          </a:xfrm>
          <a:prstGeom prst="ellipse">
            <a:avLst/>
          </a:prstGeom>
          <a:solidFill>
            <a:srgbClr val="D7C3CF"/>
          </a:solidFill>
          <a:ln>
            <a:solidFill>
              <a:srgbClr val="9E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Собственные доходы:</a:t>
            </a:r>
          </a:p>
          <a:p>
            <a:pPr algn="ctr"/>
            <a:r>
              <a:rPr lang="ru-RU" sz="1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НИФЛ</a:t>
            </a:r>
          </a:p>
          <a:p>
            <a:pPr algn="ctr"/>
            <a:r>
              <a:rPr lang="ru-RU" sz="1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земельных участков и муниципального имущества</a:t>
            </a:r>
          </a:p>
          <a:p>
            <a:pPr algn="ctr"/>
            <a:r>
              <a:rPr lang="ru-RU" sz="1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Штрафы, санкции</a:t>
            </a:r>
          </a:p>
          <a:p>
            <a:pPr algn="ctr"/>
            <a:r>
              <a:rPr lang="ru-RU" sz="1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Прочие доходы</a:t>
            </a:r>
          </a:p>
        </p:txBody>
      </p:sp>
      <p:sp>
        <p:nvSpPr>
          <p:cNvPr id="9" name="Овал 8"/>
          <p:cNvSpPr/>
          <p:nvPr/>
        </p:nvSpPr>
        <p:spPr>
          <a:xfrm>
            <a:off x="3714744" y="1428736"/>
            <a:ext cx="2071702" cy="1557342"/>
          </a:xfrm>
          <a:prstGeom prst="ellipse">
            <a:avLst/>
          </a:prstGeom>
          <a:solidFill>
            <a:srgbClr val="8CDEF8"/>
          </a:solidFill>
          <a:ln>
            <a:solidFill>
              <a:srgbClr val="209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трансферты:</a:t>
            </a:r>
          </a:p>
          <a:p>
            <a:pPr algn="ctr"/>
            <a:r>
              <a:rPr lang="ru-RU" sz="1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</p:txBody>
      </p:sp>
      <p:sp>
        <p:nvSpPr>
          <p:cNvPr id="10" name="Овал 9"/>
          <p:cNvSpPr/>
          <p:nvPr/>
        </p:nvSpPr>
        <p:spPr>
          <a:xfrm>
            <a:off x="5643570" y="1071546"/>
            <a:ext cx="3000396" cy="1557342"/>
          </a:xfrm>
          <a:prstGeom prst="ellipse">
            <a:avLst/>
          </a:prstGeom>
          <a:solidFill>
            <a:srgbClr val="E0EB7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бюджета: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кредиты от других бюджетов бюджетной системы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остатков средств на счетах по учету средств бюджета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источники</a:t>
            </a:r>
          </a:p>
        </p:txBody>
      </p:sp>
      <p:pic>
        <p:nvPicPr>
          <p:cNvPr id="11" name="Рисунок 10" descr="приметы-деньги-в-кошельк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929198"/>
            <a:ext cx="357190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ая выноска 11"/>
          <p:cNvSpPr/>
          <p:nvPr/>
        </p:nvSpPr>
        <p:spPr>
          <a:xfrm>
            <a:off x="214282" y="2857496"/>
            <a:ext cx="2071702" cy="928694"/>
          </a:xfrm>
          <a:prstGeom prst="wedgeRectCallout">
            <a:avLst>
              <a:gd name="adj1" fmla="val 168490"/>
              <a:gd name="adj2" fmla="val 26310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решение вопросов местного значения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072298" y="4714884"/>
            <a:ext cx="2071702" cy="969838"/>
          </a:xfrm>
          <a:prstGeom prst="wedgeRectCallout">
            <a:avLst>
              <a:gd name="adj1" fmla="val -123346"/>
              <a:gd name="adj2" fmla="val 897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решение вопросов, не отнесенных к вопросам местного значения ( в том числе исполнение переданных государственных полномочий)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143380"/>
            <a:ext cx="1643074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786322"/>
            <a:ext cx="1643074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5429264"/>
            <a:ext cx="1643074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6072206"/>
            <a:ext cx="2714644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118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89c4f_a1ca2f4c_L (1)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357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5934" y="214290"/>
            <a:ext cx="7122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ЧЕГО СКЛАДЫВАЮТСЯ ДОХОДЫ БЮДЖЕТА</a:t>
            </a:r>
          </a:p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ПОСЕЛКА МАГНИТНЫЙ ?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428736"/>
            <a:ext cx="2643206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428736"/>
            <a:ext cx="2928958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428736"/>
            <a:ext cx="2643206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rgbClr val="FFFF00"/>
                  </a:solidFill>
                </a:ln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357290" y="2428868"/>
            <a:ext cx="484632" cy="357190"/>
          </a:xfrm>
          <a:prstGeom prst="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29124" y="2428868"/>
            <a:ext cx="484632" cy="357190"/>
          </a:xfrm>
          <a:prstGeom prst="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58082" y="2428868"/>
            <a:ext cx="484632" cy="357190"/>
          </a:xfrm>
          <a:prstGeom prst="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85720" y="2857496"/>
            <a:ext cx="2714644" cy="3786214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РФ налогов и сборов, а также пеней и штрафов по ним, подлежащих зачислению в бюджет поселения в соответствии с действующим законодательством (например, налог на доходы физических лиц, налог на имущество физических лиц, земельный налог, государственная пошлина)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214678" y="2857496"/>
            <a:ext cx="3000396" cy="3786214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Платежи, которые классифицируются по характеру их поступления и включают в себя возмездные операции от прямого предоставления Администрацией разного рода услуг, а также некоторые безвозмездные платежи в виде штрафов или иных санкций за нарушение законодательства(например, доходы, получаемые в виде арендной платы за земельные участки, доходы от продажи земельных участков)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357950" y="2857496"/>
            <a:ext cx="2643206" cy="3786214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безвозмездной и безвозвратной основе в виде дотаций, субсидий, субвенций, из других бюджетов бюджетной системы РФ, а также перечисления от физических и юридических лиц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788_large_57929344_light_texture_by_Insan_Stock.jpg"/>
          <p:cNvPicPr>
            <a:picLocks noChangeAspect="1"/>
          </p:cNvPicPr>
          <p:nvPr/>
        </p:nvPicPr>
        <p:blipFill>
          <a:blip r:embed="rId2">
            <a:lum bright="4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eleznogorskii_rajon_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КАКИЕ НАЛОГОВЫЕ ДОХОДЫ ПОСТУПАЮТ В БЮДЖЕТ </a:t>
            </a:r>
            <a:r>
              <a:rPr lang="ru-RU" sz="2400" b="1" dirty="0" smtClean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ПОСЕЛКА МАГНИТНЫЙ</a:t>
            </a:r>
            <a:endParaRPr lang="ru-RU" sz="2400" b="1" dirty="0">
              <a:ln>
                <a:solidFill>
                  <a:srgbClr val="00602B"/>
                </a:solidFill>
              </a:ln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376842"/>
              </p:ext>
            </p:extLst>
          </p:nvPr>
        </p:nvGraphicFramePr>
        <p:xfrm>
          <a:off x="2786050" y="3786190"/>
          <a:ext cx="3000396" cy="307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 descr="77f911a95a1752194f5f4420831e9e5c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1142984"/>
            <a:ext cx="3214695" cy="2847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1241" y="3071810"/>
            <a:ext cx="3312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ПОСЕЛКА МАГНИТНЫЙ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1142984"/>
            <a:ext cx="3357554" cy="25717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400" b="1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Ставка налога при стоимости</a:t>
            </a:r>
          </a:p>
          <a:p>
            <a:pPr algn="ctr"/>
            <a:r>
              <a:rPr lang="ru-RU" sz="1400" b="1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имущества:</a:t>
            </a: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300 тыс. руб. </a:t>
            </a:r>
            <a:r>
              <a:rPr lang="ru-RU" sz="1400" b="1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0,1% </a:t>
            </a: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300 тыс. руб. до 500 тыс. руб. </a:t>
            </a:r>
            <a:r>
              <a:rPr lang="ru-RU" sz="1400" b="1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500 тыс. руб. до 1 млн.руб</a:t>
            </a:r>
            <a:r>
              <a:rPr lang="ru-RU" sz="1400" b="1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 млн.руб. до 2 млн.руб. </a:t>
            </a:r>
            <a:r>
              <a:rPr lang="ru-RU" sz="1400" b="1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0,7%</a:t>
            </a: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 млн.руб. до 3 млн.руб. </a:t>
            </a:r>
            <a:r>
              <a:rPr lang="ru-RU" sz="1400" b="1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1,0%</a:t>
            </a: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свыше 3 млн.руб. </a:t>
            </a:r>
            <a:r>
              <a:rPr lang="ru-RU" sz="1400" b="1" dirty="0">
                <a:ln>
                  <a:solidFill>
                    <a:srgbClr val="00602B"/>
                  </a:solidFill>
                </a:ln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2,0%</a:t>
            </a:r>
          </a:p>
          <a:p>
            <a:pPr algn="ctr"/>
            <a:endParaRPr lang="ru-RU" sz="1400" b="1" dirty="0">
              <a:ln>
                <a:solidFill>
                  <a:srgbClr val="00602B"/>
                </a:solidFill>
              </a:ln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57620" y="4071942"/>
            <a:ext cx="785818" cy="7143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1214422"/>
            <a:ext cx="2428892" cy="20717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</a:t>
            </a:r>
          </a:p>
          <a:p>
            <a:pPr algn="ctr"/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algn="ctr"/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ставка налога </a:t>
            </a:r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13%,</a:t>
            </a:r>
          </a:p>
          <a:p>
            <a:pPr algn="ctr"/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отдельных случаях </a:t>
            </a:r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9%, 15%,30%,35%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929066"/>
            <a:ext cx="2500330" cy="2786082"/>
          </a:xfrm>
          <a:prstGeom prst="roundRect">
            <a:avLst/>
          </a:prstGeom>
          <a:solidFill>
            <a:srgbClr val="2CE0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/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участкам, занятым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жилищным фондом, с/</a:t>
            </a:r>
            <a:r>
              <a:rPr lang="ru-RU" sz="1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хозяйства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9707934">
            <a:off x="1894164" y="3378513"/>
            <a:ext cx="802169" cy="494871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9665250">
            <a:off x="5126089" y="1410379"/>
            <a:ext cx="658267" cy="526274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081461">
            <a:off x="2555321" y="1209720"/>
            <a:ext cx="560883" cy="48463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4071942"/>
            <a:ext cx="3214678" cy="2571768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также средства от продажи права на заключение договоров аренды земли, находящейся в собственности сельских поселений (за исключением земельных участков муниципальных бюджетных и автономных учреждений)</a:t>
            </a:r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13055781">
            <a:off x="5359038" y="3670973"/>
            <a:ext cx="724011" cy="48463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2094</Words>
  <Application>Microsoft Office PowerPoint</Application>
  <PresentationFormat>Экран (4:3)</PresentationFormat>
  <Paragraphs>336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Снецкое</dc:creator>
  <cp:lastModifiedBy>AdmMagnit</cp:lastModifiedBy>
  <cp:revision>72</cp:revision>
  <dcterms:created xsi:type="dcterms:W3CDTF">2019-03-03T11:06:11Z</dcterms:created>
  <dcterms:modified xsi:type="dcterms:W3CDTF">2024-03-11T11:49:38Z</dcterms:modified>
</cp:coreProperties>
</file>