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399977982567317"/>
          <c:y val="0.10146087959554313"/>
          <c:w val="0.53910087258312411"/>
          <c:h val="0.817857376593203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4375,7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92"/>
          </c:dPt>
          <c:dPt>
            <c:idx val="7"/>
            <c:bubble3D val="0"/>
          </c:dPt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</c:v>
                </c:pt>
                <c:pt idx="5">
                  <c:v>налог на имущество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0.67400000000000004</c:v>
                </c:pt>
                <c:pt idx="1">
                  <c:v>9.6000000000000002E-2</c:v>
                </c:pt>
                <c:pt idx="2">
                  <c:v>0.113</c:v>
                </c:pt>
                <c:pt idx="3">
                  <c:v>8.6999999999999994E-2</c:v>
                </c:pt>
                <c:pt idx="4">
                  <c:v>0.01</c:v>
                </c:pt>
                <c:pt idx="5">
                  <c:v>0.02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908026920107567"/>
          <c:y val="0.16095935797378882"/>
          <c:w val="0.44091973079892433"/>
          <c:h val="0.602756916834372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73654813157882"/>
          <c:y val="9.10713117033983E-2"/>
          <c:w val="0.53910087258312411"/>
          <c:h val="0.817857376593203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4605,3</c:v>
                </c:pt>
              </c:strCache>
            </c:strRef>
          </c:tx>
          <c:explosion val="25"/>
          <c:dPt>
            <c:idx val="7"/>
            <c:bubble3D val="0"/>
          </c:dPt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</c:v>
                </c:pt>
                <c:pt idx="5">
                  <c:v>Налог на имущество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0.68400000000000005</c:v>
                </c:pt>
                <c:pt idx="1">
                  <c:v>9.7000000000000003E-2</c:v>
                </c:pt>
                <c:pt idx="2">
                  <c:v>0.107</c:v>
                </c:pt>
                <c:pt idx="3">
                  <c:v>8.3000000000000004E-2</c:v>
                </c:pt>
                <c:pt idx="4">
                  <c:v>0.01</c:v>
                </c:pt>
                <c:pt idx="5">
                  <c:v>1.9E-2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4974,2 </a:t>
            </a:r>
            <a:r>
              <a:rPr lang="ru-RU" dirty="0"/>
              <a:t>тыс. рублей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4974,2</c:v>
                </c:pt>
              </c:strCache>
            </c:strRef>
          </c:tx>
          <c:explosion val="25"/>
          <c:dPt>
            <c:idx val="6"/>
            <c:bubble3D val="0"/>
          </c:dPt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доходы от использования имущества</c:v>
                </c:pt>
                <c:pt idx="4">
                  <c:v>Налог на имущество</c:v>
                </c:pt>
                <c:pt idx="5">
                  <c:v>доходы от оказания платных услуг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0.70699999999999996</c:v>
                </c:pt>
                <c:pt idx="1">
                  <c:v>0.09</c:v>
                </c:pt>
                <c:pt idx="2">
                  <c:v>9.9000000000000005E-2</c:v>
                </c:pt>
                <c:pt idx="3">
                  <c:v>7.6999999999999999E-2</c:v>
                </c:pt>
                <c:pt idx="4">
                  <c:v>1.7999999999999999E-2</c:v>
                </c:pt>
                <c:pt idx="5">
                  <c:v>8.9999999999999993E-3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5901,3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44751440267511805"/>
          <c:y val="4.6783298288836398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5901,3</c:v>
                </c:pt>
              </c:strCache>
            </c:strRef>
          </c:tx>
          <c:explosion val="25"/>
          <c:dPt>
            <c:idx val="6"/>
            <c:bubble3D val="0"/>
            <c:spPr>
              <a:solidFill>
                <a:srgbClr val="00B050"/>
              </a:solidFill>
            </c:spPr>
          </c:dPt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пожарная безопасность</c:v>
                </c:pt>
                <c:pt idx="3">
                  <c:v>культура, кинематография</c:v>
                </c:pt>
                <c:pt idx="4">
                  <c:v>национальная экономика</c:v>
                </c:pt>
                <c:pt idx="5">
                  <c:v>благоустройство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0.53700000000000003</c:v>
                </c:pt>
                <c:pt idx="1">
                  <c:v>1.4E-2</c:v>
                </c:pt>
                <c:pt idx="2">
                  <c:v>3.0000000000000001E-3</c:v>
                </c:pt>
                <c:pt idx="3">
                  <c:v>0.28999999999999998</c:v>
                </c:pt>
                <c:pt idx="4">
                  <c:v>7.0999999999999994E-2</c:v>
                </c:pt>
                <c:pt idx="5">
                  <c:v>8.5000000000000006E-2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5226,9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33000110087163409"/>
          <c:y val="4.912246320327821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5226,9</c:v>
                </c:pt>
              </c:strCache>
            </c:strRef>
          </c:tx>
          <c:explosion val="25"/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пожарная безопасность</c:v>
                </c:pt>
                <c:pt idx="3">
                  <c:v>культура, кинематография</c:v>
                </c:pt>
                <c:pt idx="4">
                  <c:v>национальная экономика</c:v>
                </c:pt>
                <c:pt idx="5">
                  <c:v>благоустройство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0.46100000000000002</c:v>
                </c:pt>
                <c:pt idx="1">
                  <c:v>1.6E-2</c:v>
                </c:pt>
                <c:pt idx="2">
                  <c:v>4.0000000000000001E-3</c:v>
                </c:pt>
                <c:pt idx="3">
                  <c:v>0.33700000000000002</c:v>
                </c:pt>
                <c:pt idx="4">
                  <c:v>8.5999999999999993E-2</c:v>
                </c:pt>
                <c:pt idx="5">
                  <c:v>9.6000000000000002E-2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5597,8 </a:t>
            </a:r>
            <a:r>
              <a:rPr lang="ru-RU" dirty="0"/>
              <a:t>тыс. рублей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5597,8</c:v>
                </c:pt>
              </c:strCache>
            </c:strRef>
          </c:tx>
          <c:explosion val="25"/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пожарная безопасность</c:v>
                </c:pt>
                <c:pt idx="3">
                  <c:v>культура, кинематография</c:v>
                </c:pt>
                <c:pt idx="4">
                  <c:v>благоустройство</c:v>
                </c:pt>
                <c:pt idx="5">
                  <c:v>национальная экономика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0.48699999999999999</c:v>
                </c:pt>
                <c:pt idx="1">
                  <c:v>1.4999999999999999E-2</c:v>
                </c:pt>
                <c:pt idx="2">
                  <c:v>4.0000000000000001E-3</c:v>
                </c:pt>
                <c:pt idx="3">
                  <c:v>0.32500000000000001</c:v>
                </c:pt>
                <c:pt idx="4">
                  <c:v>8.8999999999999996E-2</c:v>
                </c:pt>
                <c:pt idx="5">
                  <c:v>0.08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43D01-BB37-47F6-A217-D4A71126CBDC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0CED6B-41F1-490B-AF19-39709D4647A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b="1" u="sng" dirty="0" smtClean="0">
              <a:solidFill>
                <a:srgbClr val="0000FF"/>
              </a:solidFill>
            </a:rPr>
            <a:t>Доходы бюджета</a:t>
          </a:r>
          <a:r>
            <a:rPr lang="ru-RU" sz="2000" b="1" dirty="0" smtClean="0">
              <a:solidFill>
                <a:srgbClr val="0000FF"/>
              </a:solidFill>
            </a:rPr>
            <a:t/>
          </a:r>
          <a:br>
            <a:rPr lang="ru-RU" sz="2000" b="1" dirty="0" smtClean="0">
              <a:solidFill>
                <a:srgbClr val="0000FF"/>
              </a:solidFill>
            </a:rPr>
          </a:br>
          <a:r>
            <a:rPr lang="ru-RU" sz="2000" b="0" dirty="0" smtClean="0">
              <a:solidFill>
                <a:srgbClr val="0000FF"/>
              </a:solidFill>
            </a:rPr>
            <a:t>безвозмездные и безвозвратные поступления </a:t>
          </a:r>
          <a:br>
            <a:rPr lang="ru-RU" sz="2000" b="0" dirty="0" smtClean="0">
              <a:solidFill>
                <a:srgbClr val="0000FF"/>
              </a:solidFill>
            </a:rPr>
          </a:br>
          <a:r>
            <a:rPr lang="ru-RU" sz="2000" b="0" dirty="0" smtClean="0">
              <a:solidFill>
                <a:srgbClr val="0000FF"/>
              </a:solidFill>
            </a:rPr>
            <a:t>денежных средств в бюджет</a:t>
          </a:r>
          <a:endParaRPr lang="ru-RU" sz="2000" b="0" dirty="0">
            <a:solidFill>
              <a:srgbClr val="0000FF"/>
            </a:solidFill>
          </a:endParaRPr>
        </a:p>
      </dgm:t>
    </dgm:pt>
    <dgm:pt modelId="{3E467835-3A9E-4D07-BA6B-2CF8E5FE8CFA}" type="parTrans" cxnId="{EC594CA2-A7B2-4B33-A4D7-007473A7484E}">
      <dgm:prSet/>
      <dgm:spPr/>
      <dgm:t>
        <a:bodyPr/>
        <a:lstStyle/>
        <a:p>
          <a:endParaRPr lang="ru-RU"/>
        </a:p>
      </dgm:t>
    </dgm:pt>
    <dgm:pt modelId="{BB5CB36B-3122-4282-B920-CB2640A2A8C9}" type="sibTrans" cxnId="{EC594CA2-A7B2-4B33-A4D7-007473A7484E}">
      <dgm:prSet/>
      <dgm:spPr/>
      <dgm:t>
        <a:bodyPr/>
        <a:lstStyle/>
        <a:p>
          <a:endParaRPr lang="ru-RU"/>
        </a:p>
      </dgm:t>
    </dgm:pt>
    <dgm:pt modelId="{13990D13-A5D4-4125-BAD7-87343943F1BC}">
      <dgm:prSet phldrT="[Текст]" custT="1"/>
      <dgm:spPr>
        <a:solidFill>
          <a:srgbClr val="92D050"/>
        </a:solidFill>
      </dgm:spPr>
      <dgm:t>
        <a:bodyPr anchor="t"/>
        <a:lstStyle/>
        <a:p>
          <a:r>
            <a:rPr lang="ru-RU" sz="1600" b="1" u="sng" dirty="0" smtClean="0">
              <a:solidFill>
                <a:srgbClr val="0000FF"/>
              </a:solidFill>
            </a:rPr>
            <a:t>Неналоговые доходы</a:t>
          </a:r>
        </a:p>
        <a:p>
          <a:r>
            <a:rPr lang="ru-RU" sz="1500" b="0" dirty="0" smtClean="0">
              <a:solidFill>
                <a:srgbClr val="0000FF"/>
              </a:solidFill>
            </a:rPr>
            <a:t>поступления от уплаты других пошлин и сборов, установленных законодательством Российской Федерации, а также штрафов за нарушения законодательства, например:</a:t>
          </a:r>
        </a:p>
        <a:p>
          <a:r>
            <a:rPr lang="ru-RU" sz="1500" b="0" dirty="0" smtClean="0">
              <a:solidFill>
                <a:srgbClr val="0000FF"/>
              </a:solidFill>
            </a:rPr>
            <a:t>- доходы от использования имущества;</a:t>
          </a:r>
        </a:p>
        <a:p>
          <a:r>
            <a:rPr lang="ru-RU" sz="1500" b="0" dirty="0" smtClean="0">
              <a:solidFill>
                <a:srgbClr val="0000FF"/>
              </a:solidFill>
            </a:rPr>
            <a:t>- другие.</a:t>
          </a:r>
          <a:endParaRPr lang="ru-RU" sz="1500" b="0" dirty="0">
            <a:solidFill>
              <a:srgbClr val="0000FF"/>
            </a:solidFill>
          </a:endParaRPr>
        </a:p>
      </dgm:t>
    </dgm:pt>
    <dgm:pt modelId="{14606AD7-5BBB-4A0E-B70B-CAA3EB9D8EB0}" type="parTrans" cxnId="{175D428B-EACD-43FF-B90E-9BFB388EF689}">
      <dgm:prSet/>
      <dgm:spPr/>
      <dgm:t>
        <a:bodyPr/>
        <a:lstStyle/>
        <a:p>
          <a:endParaRPr lang="ru-RU"/>
        </a:p>
      </dgm:t>
    </dgm:pt>
    <dgm:pt modelId="{0819B86A-7946-46AB-AFAB-A4BD631838B1}" type="sibTrans" cxnId="{175D428B-EACD-43FF-B90E-9BFB388EF689}">
      <dgm:prSet/>
      <dgm:spPr/>
      <dgm:t>
        <a:bodyPr/>
        <a:lstStyle/>
        <a:p>
          <a:endParaRPr lang="ru-RU"/>
        </a:p>
      </dgm:t>
    </dgm:pt>
    <dgm:pt modelId="{0C512BA2-119E-4110-9443-0A852ED418AB}">
      <dgm:prSet phldrT="[Текст]" custT="1"/>
      <dgm:spPr>
        <a:solidFill>
          <a:srgbClr val="92D050"/>
        </a:solidFill>
      </dgm:spPr>
      <dgm:t>
        <a:bodyPr anchor="t"/>
        <a:lstStyle/>
        <a:p>
          <a:r>
            <a:rPr lang="ru-RU" sz="1600" b="1" u="sng" dirty="0" smtClean="0">
              <a:solidFill>
                <a:srgbClr val="0000FF"/>
              </a:solidFill>
            </a:rPr>
            <a:t>Безвозмездные поступления</a:t>
          </a:r>
        </a:p>
        <a:p>
          <a:r>
            <a:rPr lang="ru-RU" sz="1500" b="0" dirty="0" smtClean="0">
              <a:solidFill>
                <a:srgbClr val="0000FF"/>
              </a:solidFill>
            </a:rPr>
            <a:t>поступления в бюджет на безвозмездной и безвозвратной основе из бюджетов других уровней (дотации, субсидии, субвенции) </a:t>
          </a:r>
        </a:p>
        <a:p>
          <a:r>
            <a:rPr lang="ru-RU" sz="1500" b="0" dirty="0" smtClean="0">
              <a:solidFill>
                <a:srgbClr val="0000FF"/>
              </a:solidFill>
            </a:rPr>
            <a:t>-и другие</a:t>
          </a:r>
          <a:endParaRPr lang="ru-RU" sz="1500" b="0" dirty="0">
            <a:solidFill>
              <a:srgbClr val="0000FF"/>
            </a:solidFill>
          </a:endParaRPr>
        </a:p>
      </dgm:t>
    </dgm:pt>
    <dgm:pt modelId="{9F68E2D7-B160-41AF-BFF4-C53C31649AA2}" type="parTrans" cxnId="{328F6302-A415-46F2-AC48-643E5F3CD443}">
      <dgm:prSet/>
      <dgm:spPr/>
      <dgm:t>
        <a:bodyPr/>
        <a:lstStyle/>
        <a:p>
          <a:endParaRPr lang="ru-RU"/>
        </a:p>
      </dgm:t>
    </dgm:pt>
    <dgm:pt modelId="{F69F4D71-9345-40DF-9976-9F7440E8CEEF}" type="sibTrans" cxnId="{328F6302-A415-46F2-AC48-643E5F3CD443}">
      <dgm:prSet/>
      <dgm:spPr/>
      <dgm:t>
        <a:bodyPr/>
        <a:lstStyle/>
        <a:p>
          <a:endParaRPr lang="ru-RU"/>
        </a:p>
      </dgm:t>
    </dgm:pt>
    <dgm:pt modelId="{2B7B04C2-FC5D-4BDF-8AD7-724E1A2EBD6A}">
      <dgm:prSet custT="1"/>
      <dgm:spPr>
        <a:solidFill>
          <a:srgbClr val="92D050"/>
        </a:solidFill>
      </dgm:spPr>
      <dgm:t>
        <a:bodyPr anchor="t"/>
        <a:lstStyle/>
        <a:p>
          <a:r>
            <a:rPr lang="ru-RU" sz="1600" b="1" u="sng" dirty="0" smtClean="0">
              <a:solidFill>
                <a:srgbClr val="0000FF"/>
              </a:solidFill>
            </a:rPr>
            <a:t>Налоговые доходы</a:t>
          </a:r>
        </a:p>
        <a:p>
          <a:r>
            <a:rPr lang="ru-RU" sz="1500" b="0" dirty="0" smtClean="0">
              <a:solidFill>
                <a:srgbClr val="0000FF"/>
              </a:solidFill>
            </a:rPr>
            <a:t>поступления от уплаты налогов, установленных Налоговым кодексом Российской Федерации, например: </a:t>
          </a:r>
        </a:p>
        <a:p>
          <a:r>
            <a:rPr lang="ru-RU" sz="1500" b="0" dirty="0" smtClean="0">
              <a:solidFill>
                <a:srgbClr val="0000FF"/>
              </a:solidFill>
            </a:rPr>
            <a:t>- налог на доходы физических лиц;</a:t>
          </a:r>
        </a:p>
        <a:p>
          <a:r>
            <a:rPr lang="ru-RU" sz="1500" b="0" dirty="0" smtClean="0">
              <a:solidFill>
                <a:srgbClr val="0000FF"/>
              </a:solidFill>
            </a:rPr>
            <a:t>- акцизы;</a:t>
          </a:r>
        </a:p>
        <a:p>
          <a:endParaRPr lang="ru-RU" sz="1500" b="0" dirty="0" smtClean="0">
            <a:solidFill>
              <a:srgbClr val="0000FF"/>
            </a:solidFill>
          </a:endParaRPr>
        </a:p>
        <a:p>
          <a:r>
            <a:rPr lang="ru-RU" sz="1500" b="0" dirty="0" smtClean="0">
              <a:solidFill>
                <a:srgbClr val="0000FF"/>
              </a:solidFill>
            </a:rPr>
            <a:t>- другие.</a:t>
          </a:r>
          <a:endParaRPr lang="ru-RU" sz="1500" b="0" dirty="0">
            <a:solidFill>
              <a:srgbClr val="0000FF"/>
            </a:solidFill>
          </a:endParaRPr>
        </a:p>
      </dgm:t>
    </dgm:pt>
    <dgm:pt modelId="{761D97F0-3F3E-44FF-AEEC-083D9BF75937}" type="parTrans" cxnId="{6F3AE204-2CE0-4DFD-BAC4-CFBDA8126BCC}">
      <dgm:prSet/>
      <dgm:spPr/>
      <dgm:t>
        <a:bodyPr/>
        <a:lstStyle/>
        <a:p>
          <a:endParaRPr lang="ru-RU"/>
        </a:p>
      </dgm:t>
    </dgm:pt>
    <dgm:pt modelId="{AAD58AAD-A409-45C6-A405-5C3BCA90EE7C}" type="sibTrans" cxnId="{6F3AE204-2CE0-4DFD-BAC4-CFBDA8126BCC}">
      <dgm:prSet/>
      <dgm:spPr/>
      <dgm:t>
        <a:bodyPr/>
        <a:lstStyle/>
        <a:p>
          <a:endParaRPr lang="ru-RU"/>
        </a:p>
      </dgm:t>
    </dgm:pt>
    <dgm:pt modelId="{A1886251-60A9-4A6F-9F7F-6AC9AF58D478}" type="pres">
      <dgm:prSet presAssocID="{53343D01-BB37-47F6-A217-D4A71126CB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CD5974-52C1-4999-B93E-B3AB7D92E23C}" type="pres">
      <dgm:prSet presAssocID="{BB0CED6B-41F1-490B-AF19-39709D4647A1}" presName="hierRoot1" presStyleCnt="0">
        <dgm:presLayoutVars>
          <dgm:hierBranch val="init"/>
        </dgm:presLayoutVars>
      </dgm:prSet>
      <dgm:spPr/>
    </dgm:pt>
    <dgm:pt modelId="{C795E28C-435B-431F-BEB9-3F5291889751}" type="pres">
      <dgm:prSet presAssocID="{BB0CED6B-41F1-490B-AF19-39709D4647A1}" presName="rootComposite1" presStyleCnt="0"/>
      <dgm:spPr/>
    </dgm:pt>
    <dgm:pt modelId="{A2EE7687-16B4-43E4-8B13-FB6FF98E39AD}" type="pres">
      <dgm:prSet presAssocID="{BB0CED6B-41F1-490B-AF19-39709D4647A1}" presName="rootText1" presStyleLbl="node0" presStyleIdx="0" presStyleCnt="1" custScaleX="336364" custLinFactNeighborX="0" custLinFactNeighborY="-4894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96C2552E-0F07-4B48-B75F-348F76CFDDBC}" type="pres">
      <dgm:prSet presAssocID="{BB0CED6B-41F1-490B-AF19-39709D4647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D37A527-A290-4916-9FDB-67A8AE780274}" type="pres">
      <dgm:prSet presAssocID="{BB0CED6B-41F1-490B-AF19-39709D4647A1}" presName="hierChild2" presStyleCnt="0"/>
      <dgm:spPr/>
    </dgm:pt>
    <dgm:pt modelId="{57F404E6-8C93-4CDB-9987-F359E2155BBB}" type="pres">
      <dgm:prSet presAssocID="{761D97F0-3F3E-44FF-AEEC-083D9BF7593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AEBC8686-2125-402D-9C69-6F82E0D9F58D}" type="pres">
      <dgm:prSet presAssocID="{2B7B04C2-FC5D-4BDF-8AD7-724E1A2EBD6A}" presName="hierRoot2" presStyleCnt="0">
        <dgm:presLayoutVars>
          <dgm:hierBranch val="init"/>
        </dgm:presLayoutVars>
      </dgm:prSet>
      <dgm:spPr/>
    </dgm:pt>
    <dgm:pt modelId="{C16BEB4F-4126-4016-AA9C-52C1713DFD9D}" type="pres">
      <dgm:prSet presAssocID="{2B7B04C2-FC5D-4BDF-8AD7-724E1A2EBD6A}" presName="rootComposite" presStyleCnt="0"/>
      <dgm:spPr/>
    </dgm:pt>
    <dgm:pt modelId="{5385725D-1347-49E6-871B-2189BFB1A563}" type="pres">
      <dgm:prSet presAssocID="{2B7B04C2-FC5D-4BDF-8AD7-724E1A2EBD6A}" presName="rootText" presStyleLbl="node2" presStyleIdx="0" presStyleCnt="3" custScaleX="128777" custScaleY="40210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9172BAA-6576-4428-BAC9-2E82670EAD60}" type="pres">
      <dgm:prSet presAssocID="{2B7B04C2-FC5D-4BDF-8AD7-724E1A2EBD6A}" presName="rootConnector" presStyleLbl="node2" presStyleIdx="0" presStyleCnt="3"/>
      <dgm:spPr/>
      <dgm:t>
        <a:bodyPr/>
        <a:lstStyle/>
        <a:p>
          <a:endParaRPr lang="ru-RU"/>
        </a:p>
      </dgm:t>
    </dgm:pt>
    <dgm:pt modelId="{EB554AB6-2E4C-4519-B76A-BC6E7C60EC5C}" type="pres">
      <dgm:prSet presAssocID="{2B7B04C2-FC5D-4BDF-8AD7-724E1A2EBD6A}" presName="hierChild4" presStyleCnt="0"/>
      <dgm:spPr/>
    </dgm:pt>
    <dgm:pt modelId="{0CA6D3BA-CD1A-458E-9C20-E9DA35C38BD4}" type="pres">
      <dgm:prSet presAssocID="{2B7B04C2-FC5D-4BDF-8AD7-724E1A2EBD6A}" presName="hierChild5" presStyleCnt="0"/>
      <dgm:spPr/>
    </dgm:pt>
    <dgm:pt modelId="{36666A86-42DE-4112-BDD9-0E5A8EA688B1}" type="pres">
      <dgm:prSet presAssocID="{14606AD7-5BBB-4A0E-B70B-CAA3EB9D8EB0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132697D-265D-40DE-98BC-860EA7117F6D}" type="pres">
      <dgm:prSet presAssocID="{13990D13-A5D4-4125-BAD7-87343943F1BC}" presName="hierRoot2" presStyleCnt="0">
        <dgm:presLayoutVars>
          <dgm:hierBranch val="init"/>
        </dgm:presLayoutVars>
      </dgm:prSet>
      <dgm:spPr/>
    </dgm:pt>
    <dgm:pt modelId="{BBDB4EB4-12B9-4B95-87EC-C98067AFB7B8}" type="pres">
      <dgm:prSet presAssocID="{13990D13-A5D4-4125-BAD7-87343943F1BC}" presName="rootComposite" presStyleCnt="0"/>
      <dgm:spPr/>
    </dgm:pt>
    <dgm:pt modelId="{32F7B625-84DC-4817-9C21-6054B8CF5073}" type="pres">
      <dgm:prSet presAssocID="{13990D13-A5D4-4125-BAD7-87343943F1BC}" presName="rootText" presStyleLbl="node2" presStyleIdx="1" presStyleCnt="3" custScaleX="148086" custScaleY="40481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32FD5EA-9790-419E-8F4A-F427BF535DB1}" type="pres">
      <dgm:prSet presAssocID="{13990D13-A5D4-4125-BAD7-87343943F1BC}" presName="rootConnector" presStyleLbl="node2" presStyleIdx="1" presStyleCnt="3"/>
      <dgm:spPr/>
      <dgm:t>
        <a:bodyPr/>
        <a:lstStyle/>
        <a:p>
          <a:endParaRPr lang="ru-RU"/>
        </a:p>
      </dgm:t>
    </dgm:pt>
    <dgm:pt modelId="{8F3A2AB6-882D-4AA4-9872-8FF03332B41F}" type="pres">
      <dgm:prSet presAssocID="{13990D13-A5D4-4125-BAD7-87343943F1BC}" presName="hierChild4" presStyleCnt="0"/>
      <dgm:spPr/>
    </dgm:pt>
    <dgm:pt modelId="{C83C9632-C3F2-4CCE-AB4F-7A18D760D45F}" type="pres">
      <dgm:prSet presAssocID="{13990D13-A5D4-4125-BAD7-87343943F1BC}" presName="hierChild5" presStyleCnt="0"/>
      <dgm:spPr/>
    </dgm:pt>
    <dgm:pt modelId="{489C815F-87E2-409B-9129-BF7454995E28}" type="pres">
      <dgm:prSet presAssocID="{9F68E2D7-B160-41AF-BFF4-C53C31649AA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556E1CC-98EA-4425-8F1C-873AF86A3FEA}" type="pres">
      <dgm:prSet presAssocID="{0C512BA2-119E-4110-9443-0A852ED418AB}" presName="hierRoot2" presStyleCnt="0">
        <dgm:presLayoutVars>
          <dgm:hierBranch val="init"/>
        </dgm:presLayoutVars>
      </dgm:prSet>
      <dgm:spPr/>
    </dgm:pt>
    <dgm:pt modelId="{B597A3EF-0B16-4F8E-AC13-FD9E757A216B}" type="pres">
      <dgm:prSet presAssocID="{0C512BA2-119E-4110-9443-0A852ED418AB}" presName="rootComposite" presStyleCnt="0"/>
      <dgm:spPr/>
    </dgm:pt>
    <dgm:pt modelId="{DF0C6B2B-DF17-4396-AAD2-B598C953DEB2}" type="pres">
      <dgm:prSet presAssocID="{0C512BA2-119E-4110-9443-0A852ED418AB}" presName="rootText" presStyleLbl="node2" presStyleIdx="2" presStyleCnt="3" custScaleX="128522" custScaleY="40773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0C0D596-1E2F-48B3-84D2-3C4B1138B331}" type="pres">
      <dgm:prSet presAssocID="{0C512BA2-119E-4110-9443-0A852ED418AB}" presName="rootConnector" presStyleLbl="node2" presStyleIdx="2" presStyleCnt="3"/>
      <dgm:spPr/>
      <dgm:t>
        <a:bodyPr/>
        <a:lstStyle/>
        <a:p>
          <a:endParaRPr lang="ru-RU"/>
        </a:p>
      </dgm:t>
    </dgm:pt>
    <dgm:pt modelId="{2B2762B0-76A6-435C-BEBD-FBEC2F5551F5}" type="pres">
      <dgm:prSet presAssocID="{0C512BA2-119E-4110-9443-0A852ED418AB}" presName="hierChild4" presStyleCnt="0"/>
      <dgm:spPr/>
    </dgm:pt>
    <dgm:pt modelId="{6195BED1-5167-42F6-9C8E-4880233E690E}" type="pres">
      <dgm:prSet presAssocID="{0C512BA2-119E-4110-9443-0A852ED418AB}" presName="hierChild5" presStyleCnt="0"/>
      <dgm:spPr/>
    </dgm:pt>
    <dgm:pt modelId="{4AE073E4-7BC4-457F-BF4E-3EBB037FE20B}" type="pres">
      <dgm:prSet presAssocID="{BB0CED6B-41F1-490B-AF19-39709D4647A1}" presName="hierChild3" presStyleCnt="0"/>
      <dgm:spPr/>
    </dgm:pt>
  </dgm:ptLst>
  <dgm:cxnLst>
    <dgm:cxn modelId="{8C91C0AA-A62A-4C59-9783-72E0712269E9}" type="presOf" srcId="{761D97F0-3F3E-44FF-AEEC-083D9BF75937}" destId="{57F404E6-8C93-4CDB-9987-F359E2155BBB}" srcOrd="0" destOrd="0" presId="urn:microsoft.com/office/officeart/2005/8/layout/orgChart1"/>
    <dgm:cxn modelId="{1B78725B-C683-4299-B836-D8BF4A4874C0}" type="presOf" srcId="{2B7B04C2-FC5D-4BDF-8AD7-724E1A2EBD6A}" destId="{5385725D-1347-49E6-871B-2189BFB1A563}" srcOrd="0" destOrd="0" presId="urn:microsoft.com/office/officeart/2005/8/layout/orgChart1"/>
    <dgm:cxn modelId="{57A13733-95BA-408F-AA47-4EEBA93A92FB}" type="presOf" srcId="{53343D01-BB37-47F6-A217-D4A71126CBDC}" destId="{A1886251-60A9-4A6F-9F7F-6AC9AF58D478}" srcOrd="0" destOrd="0" presId="urn:microsoft.com/office/officeart/2005/8/layout/orgChart1"/>
    <dgm:cxn modelId="{EC594CA2-A7B2-4B33-A4D7-007473A7484E}" srcId="{53343D01-BB37-47F6-A217-D4A71126CBDC}" destId="{BB0CED6B-41F1-490B-AF19-39709D4647A1}" srcOrd="0" destOrd="0" parTransId="{3E467835-3A9E-4D07-BA6B-2CF8E5FE8CFA}" sibTransId="{BB5CB36B-3122-4282-B920-CB2640A2A8C9}"/>
    <dgm:cxn modelId="{61FD225C-74DB-4256-B2B4-F0C424496B85}" type="presOf" srcId="{9F68E2D7-B160-41AF-BFF4-C53C31649AA2}" destId="{489C815F-87E2-409B-9129-BF7454995E28}" srcOrd="0" destOrd="0" presId="urn:microsoft.com/office/officeart/2005/8/layout/orgChart1"/>
    <dgm:cxn modelId="{6B1006D6-81E9-41CC-B146-8066A1573275}" type="presOf" srcId="{13990D13-A5D4-4125-BAD7-87343943F1BC}" destId="{32F7B625-84DC-4817-9C21-6054B8CF5073}" srcOrd="0" destOrd="0" presId="urn:microsoft.com/office/officeart/2005/8/layout/orgChart1"/>
    <dgm:cxn modelId="{328F6302-A415-46F2-AC48-643E5F3CD443}" srcId="{BB0CED6B-41F1-490B-AF19-39709D4647A1}" destId="{0C512BA2-119E-4110-9443-0A852ED418AB}" srcOrd="2" destOrd="0" parTransId="{9F68E2D7-B160-41AF-BFF4-C53C31649AA2}" sibTransId="{F69F4D71-9345-40DF-9976-9F7440E8CEEF}"/>
    <dgm:cxn modelId="{DAEA7BAF-E19B-47A2-8638-B4EAD81DE0CB}" type="presOf" srcId="{BB0CED6B-41F1-490B-AF19-39709D4647A1}" destId="{96C2552E-0F07-4B48-B75F-348F76CFDDBC}" srcOrd="1" destOrd="0" presId="urn:microsoft.com/office/officeart/2005/8/layout/orgChart1"/>
    <dgm:cxn modelId="{A7DDD40E-B752-434C-A2DC-2636519B3B10}" type="presOf" srcId="{BB0CED6B-41F1-490B-AF19-39709D4647A1}" destId="{A2EE7687-16B4-43E4-8B13-FB6FF98E39AD}" srcOrd="0" destOrd="0" presId="urn:microsoft.com/office/officeart/2005/8/layout/orgChart1"/>
    <dgm:cxn modelId="{175D428B-EACD-43FF-B90E-9BFB388EF689}" srcId="{BB0CED6B-41F1-490B-AF19-39709D4647A1}" destId="{13990D13-A5D4-4125-BAD7-87343943F1BC}" srcOrd="1" destOrd="0" parTransId="{14606AD7-5BBB-4A0E-B70B-CAA3EB9D8EB0}" sibTransId="{0819B86A-7946-46AB-AFAB-A4BD631838B1}"/>
    <dgm:cxn modelId="{0FBDF9E0-E0B3-4F32-A1C7-A11C2B4C6254}" type="presOf" srcId="{13990D13-A5D4-4125-BAD7-87343943F1BC}" destId="{D32FD5EA-9790-419E-8F4A-F427BF535DB1}" srcOrd="1" destOrd="0" presId="urn:microsoft.com/office/officeart/2005/8/layout/orgChart1"/>
    <dgm:cxn modelId="{67031561-C0E3-45B9-B910-8C28DF76FFA6}" type="presOf" srcId="{0C512BA2-119E-4110-9443-0A852ED418AB}" destId="{DF0C6B2B-DF17-4396-AAD2-B598C953DEB2}" srcOrd="0" destOrd="0" presId="urn:microsoft.com/office/officeart/2005/8/layout/orgChart1"/>
    <dgm:cxn modelId="{B2B0FA49-FC99-44BF-AD8E-FB857D3702D2}" type="presOf" srcId="{0C512BA2-119E-4110-9443-0A852ED418AB}" destId="{60C0D596-1E2F-48B3-84D2-3C4B1138B331}" srcOrd="1" destOrd="0" presId="urn:microsoft.com/office/officeart/2005/8/layout/orgChart1"/>
    <dgm:cxn modelId="{6F3AE204-2CE0-4DFD-BAC4-CFBDA8126BCC}" srcId="{BB0CED6B-41F1-490B-AF19-39709D4647A1}" destId="{2B7B04C2-FC5D-4BDF-8AD7-724E1A2EBD6A}" srcOrd="0" destOrd="0" parTransId="{761D97F0-3F3E-44FF-AEEC-083D9BF75937}" sibTransId="{AAD58AAD-A409-45C6-A405-5C3BCA90EE7C}"/>
    <dgm:cxn modelId="{9386056B-C2ED-4B5F-A211-C45A18DB691F}" type="presOf" srcId="{2B7B04C2-FC5D-4BDF-8AD7-724E1A2EBD6A}" destId="{19172BAA-6576-4428-BAC9-2E82670EAD60}" srcOrd="1" destOrd="0" presId="urn:microsoft.com/office/officeart/2005/8/layout/orgChart1"/>
    <dgm:cxn modelId="{7D44FD21-8B53-45B2-B64E-C4CA222F0831}" type="presOf" srcId="{14606AD7-5BBB-4A0E-B70B-CAA3EB9D8EB0}" destId="{36666A86-42DE-4112-BDD9-0E5A8EA688B1}" srcOrd="0" destOrd="0" presId="urn:microsoft.com/office/officeart/2005/8/layout/orgChart1"/>
    <dgm:cxn modelId="{4EC42CA3-2978-4F7C-A282-93A5C02D22C9}" type="presParOf" srcId="{A1886251-60A9-4A6F-9F7F-6AC9AF58D478}" destId="{46CD5974-52C1-4999-B93E-B3AB7D92E23C}" srcOrd="0" destOrd="0" presId="urn:microsoft.com/office/officeart/2005/8/layout/orgChart1"/>
    <dgm:cxn modelId="{E09E1839-43BA-4A2A-B5B8-F986F0DF3E54}" type="presParOf" srcId="{46CD5974-52C1-4999-B93E-B3AB7D92E23C}" destId="{C795E28C-435B-431F-BEB9-3F5291889751}" srcOrd="0" destOrd="0" presId="urn:microsoft.com/office/officeart/2005/8/layout/orgChart1"/>
    <dgm:cxn modelId="{B6F49327-AF1B-49CD-AC3E-54EF75EF7D04}" type="presParOf" srcId="{C795E28C-435B-431F-BEB9-3F5291889751}" destId="{A2EE7687-16B4-43E4-8B13-FB6FF98E39AD}" srcOrd="0" destOrd="0" presId="urn:microsoft.com/office/officeart/2005/8/layout/orgChart1"/>
    <dgm:cxn modelId="{D3DB5B61-1A1A-4FD8-85FF-3BE43455B039}" type="presParOf" srcId="{C795E28C-435B-431F-BEB9-3F5291889751}" destId="{96C2552E-0F07-4B48-B75F-348F76CFDDBC}" srcOrd="1" destOrd="0" presId="urn:microsoft.com/office/officeart/2005/8/layout/orgChart1"/>
    <dgm:cxn modelId="{A9261735-2D31-4C40-BBDB-DC447A5BE1FE}" type="presParOf" srcId="{46CD5974-52C1-4999-B93E-B3AB7D92E23C}" destId="{ED37A527-A290-4916-9FDB-67A8AE780274}" srcOrd="1" destOrd="0" presId="urn:microsoft.com/office/officeart/2005/8/layout/orgChart1"/>
    <dgm:cxn modelId="{B3E5E5C0-ACFB-497D-99BD-663A004AEE57}" type="presParOf" srcId="{ED37A527-A290-4916-9FDB-67A8AE780274}" destId="{57F404E6-8C93-4CDB-9987-F359E2155BBB}" srcOrd="0" destOrd="0" presId="urn:microsoft.com/office/officeart/2005/8/layout/orgChart1"/>
    <dgm:cxn modelId="{C1C427A8-9B32-4B4C-8AB3-C9380D44AAF9}" type="presParOf" srcId="{ED37A527-A290-4916-9FDB-67A8AE780274}" destId="{AEBC8686-2125-402D-9C69-6F82E0D9F58D}" srcOrd="1" destOrd="0" presId="urn:microsoft.com/office/officeart/2005/8/layout/orgChart1"/>
    <dgm:cxn modelId="{F71175E7-110A-4289-8DE8-5C67BFC78CF3}" type="presParOf" srcId="{AEBC8686-2125-402D-9C69-6F82E0D9F58D}" destId="{C16BEB4F-4126-4016-AA9C-52C1713DFD9D}" srcOrd="0" destOrd="0" presId="urn:microsoft.com/office/officeart/2005/8/layout/orgChart1"/>
    <dgm:cxn modelId="{ACE83042-9279-48CA-9F2D-BD08F2DD3CC7}" type="presParOf" srcId="{C16BEB4F-4126-4016-AA9C-52C1713DFD9D}" destId="{5385725D-1347-49E6-871B-2189BFB1A563}" srcOrd="0" destOrd="0" presId="urn:microsoft.com/office/officeart/2005/8/layout/orgChart1"/>
    <dgm:cxn modelId="{D1B14433-0AD2-487A-85FF-F85E2B02B13A}" type="presParOf" srcId="{C16BEB4F-4126-4016-AA9C-52C1713DFD9D}" destId="{19172BAA-6576-4428-BAC9-2E82670EAD60}" srcOrd="1" destOrd="0" presId="urn:microsoft.com/office/officeart/2005/8/layout/orgChart1"/>
    <dgm:cxn modelId="{488481E5-838B-4E7B-B944-611E579B54B5}" type="presParOf" srcId="{AEBC8686-2125-402D-9C69-6F82E0D9F58D}" destId="{EB554AB6-2E4C-4519-B76A-BC6E7C60EC5C}" srcOrd="1" destOrd="0" presId="urn:microsoft.com/office/officeart/2005/8/layout/orgChart1"/>
    <dgm:cxn modelId="{7AD1E160-DD7E-4156-84E8-5E0BC3704C53}" type="presParOf" srcId="{AEBC8686-2125-402D-9C69-6F82E0D9F58D}" destId="{0CA6D3BA-CD1A-458E-9C20-E9DA35C38BD4}" srcOrd="2" destOrd="0" presId="urn:microsoft.com/office/officeart/2005/8/layout/orgChart1"/>
    <dgm:cxn modelId="{4BE55075-7FAE-4260-BB11-E278B52B9618}" type="presParOf" srcId="{ED37A527-A290-4916-9FDB-67A8AE780274}" destId="{36666A86-42DE-4112-BDD9-0E5A8EA688B1}" srcOrd="2" destOrd="0" presId="urn:microsoft.com/office/officeart/2005/8/layout/orgChart1"/>
    <dgm:cxn modelId="{A9FFDC2D-B934-48FA-90FF-8806BD155E07}" type="presParOf" srcId="{ED37A527-A290-4916-9FDB-67A8AE780274}" destId="{9132697D-265D-40DE-98BC-860EA7117F6D}" srcOrd="3" destOrd="0" presId="urn:microsoft.com/office/officeart/2005/8/layout/orgChart1"/>
    <dgm:cxn modelId="{2471DEF4-7C0B-402A-8219-DB7ECD04C0DA}" type="presParOf" srcId="{9132697D-265D-40DE-98BC-860EA7117F6D}" destId="{BBDB4EB4-12B9-4B95-87EC-C98067AFB7B8}" srcOrd="0" destOrd="0" presId="urn:microsoft.com/office/officeart/2005/8/layout/orgChart1"/>
    <dgm:cxn modelId="{9366E192-131A-42E2-A6CE-CEAF7ADEF51C}" type="presParOf" srcId="{BBDB4EB4-12B9-4B95-87EC-C98067AFB7B8}" destId="{32F7B625-84DC-4817-9C21-6054B8CF5073}" srcOrd="0" destOrd="0" presId="urn:microsoft.com/office/officeart/2005/8/layout/orgChart1"/>
    <dgm:cxn modelId="{2E29782E-04F3-408E-B9B8-49EA203757D5}" type="presParOf" srcId="{BBDB4EB4-12B9-4B95-87EC-C98067AFB7B8}" destId="{D32FD5EA-9790-419E-8F4A-F427BF535DB1}" srcOrd="1" destOrd="0" presId="urn:microsoft.com/office/officeart/2005/8/layout/orgChart1"/>
    <dgm:cxn modelId="{EAC9F6EE-71AE-4CD2-83FE-CBF50400D84D}" type="presParOf" srcId="{9132697D-265D-40DE-98BC-860EA7117F6D}" destId="{8F3A2AB6-882D-4AA4-9872-8FF03332B41F}" srcOrd="1" destOrd="0" presId="urn:microsoft.com/office/officeart/2005/8/layout/orgChart1"/>
    <dgm:cxn modelId="{2DEC39D9-0D8D-44BB-A167-1A3545BCCEB9}" type="presParOf" srcId="{9132697D-265D-40DE-98BC-860EA7117F6D}" destId="{C83C9632-C3F2-4CCE-AB4F-7A18D760D45F}" srcOrd="2" destOrd="0" presId="urn:microsoft.com/office/officeart/2005/8/layout/orgChart1"/>
    <dgm:cxn modelId="{AB5681A8-DA3E-4C71-9049-3C2997BC7E48}" type="presParOf" srcId="{ED37A527-A290-4916-9FDB-67A8AE780274}" destId="{489C815F-87E2-409B-9129-BF7454995E28}" srcOrd="4" destOrd="0" presId="urn:microsoft.com/office/officeart/2005/8/layout/orgChart1"/>
    <dgm:cxn modelId="{8321C043-D237-471B-A5CF-3302F8E37F9D}" type="presParOf" srcId="{ED37A527-A290-4916-9FDB-67A8AE780274}" destId="{0556E1CC-98EA-4425-8F1C-873AF86A3FEA}" srcOrd="5" destOrd="0" presId="urn:microsoft.com/office/officeart/2005/8/layout/orgChart1"/>
    <dgm:cxn modelId="{D1C59593-9C10-42C7-A621-D95CAB13B62D}" type="presParOf" srcId="{0556E1CC-98EA-4425-8F1C-873AF86A3FEA}" destId="{B597A3EF-0B16-4F8E-AC13-FD9E757A216B}" srcOrd="0" destOrd="0" presId="urn:microsoft.com/office/officeart/2005/8/layout/orgChart1"/>
    <dgm:cxn modelId="{5AA36210-7AD8-49A2-9477-BAC7ED81D531}" type="presParOf" srcId="{B597A3EF-0B16-4F8E-AC13-FD9E757A216B}" destId="{DF0C6B2B-DF17-4396-AAD2-B598C953DEB2}" srcOrd="0" destOrd="0" presId="urn:microsoft.com/office/officeart/2005/8/layout/orgChart1"/>
    <dgm:cxn modelId="{7AAB2B4E-733C-4D9A-8BB7-6D24F79029BD}" type="presParOf" srcId="{B597A3EF-0B16-4F8E-AC13-FD9E757A216B}" destId="{60C0D596-1E2F-48B3-84D2-3C4B1138B331}" srcOrd="1" destOrd="0" presId="urn:microsoft.com/office/officeart/2005/8/layout/orgChart1"/>
    <dgm:cxn modelId="{09ED29A3-74BD-475B-A6DC-388D54631586}" type="presParOf" srcId="{0556E1CC-98EA-4425-8F1C-873AF86A3FEA}" destId="{2B2762B0-76A6-435C-BEBD-FBEC2F5551F5}" srcOrd="1" destOrd="0" presId="urn:microsoft.com/office/officeart/2005/8/layout/orgChart1"/>
    <dgm:cxn modelId="{961634B7-E21F-4EC3-A988-ACF6BA395D23}" type="presParOf" srcId="{0556E1CC-98EA-4425-8F1C-873AF86A3FEA}" destId="{6195BED1-5167-42F6-9C8E-4880233E690E}" srcOrd="2" destOrd="0" presId="urn:microsoft.com/office/officeart/2005/8/layout/orgChart1"/>
    <dgm:cxn modelId="{5C81B026-2702-413A-BD68-505F9644B2E4}" type="presParOf" srcId="{46CD5974-52C1-4999-B93E-B3AB7D92E23C}" destId="{4AE073E4-7BC4-457F-BF4E-3EBB037FE20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C815F-87E2-409B-9129-BF7454995E28}">
      <dsp:nvSpPr>
        <dsp:cNvPr id="0" name=""/>
        <dsp:cNvSpPr/>
      </dsp:nvSpPr>
      <dsp:spPr>
        <a:xfrm>
          <a:off x="4286280" y="957506"/>
          <a:ext cx="3053133" cy="520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560"/>
              </a:lnTo>
              <a:lnTo>
                <a:pt x="3053133" y="319560"/>
              </a:lnTo>
              <a:lnTo>
                <a:pt x="3053133" y="520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66A86-42DE-4112-BDD9-0E5A8EA688B1}">
      <dsp:nvSpPr>
        <dsp:cNvPr id="0" name=""/>
        <dsp:cNvSpPr/>
      </dsp:nvSpPr>
      <dsp:spPr>
        <a:xfrm>
          <a:off x="4240560" y="957506"/>
          <a:ext cx="91440" cy="520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560"/>
              </a:lnTo>
              <a:lnTo>
                <a:pt x="48161" y="319560"/>
              </a:lnTo>
              <a:lnTo>
                <a:pt x="48161" y="520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404E6-8C93-4CDB-9987-F359E2155BBB}">
      <dsp:nvSpPr>
        <dsp:cNvPr id="0" name=""/>
        <dsp:cNvSpPr/>
      </dsp:nvSpPr>
      <dsp:spPr>
        <a:xfrm>
          <a:off x="1235588" y="957506"/>
          <a:ext cx="3050691" cy="520637"/>
        </a:xfrm>
        <a:custGeom>
          <a:avLst/>
          <a:gdLst/>
          <a:ahLst/>
          <a:cxnLst/>
          <a:rect l="0" t="0" r="0" b="0"/>
          <a:pathLst>
            <a:path>
              <a:moveTo>
                <a:pt x="3050691" y="0"/>
              </a:moveTo>
              <a:lnTo>
                <a:pt x="3050691" y="319560"/>
              </a:lnTo>
              <a:lnTo>
                <a:pt x="0" y="319560"/>
              </a:lnTo>
              <a:lnTo>
                <a:pt x="0" y="520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E7687-16B4-43E4-8B13-FB6FF98E39AD}">
      <dsp:nvSpPr>
        <dsp:cNvPr id="0" name=""/>
        <dsp:cNvSpPr/>
      </dsp:nvSpPr>
      <dsp:spPr>
        <a:xfrm>
          <a:off x="1065573" y="0"/>
          <a:ext cx="6441413" cy="957506"/>
        </a:xfrm>
        <a:prstGeom prst="flowChartAlternateProcess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0000FF"/>
              </a:solidFill>
            </a:rPr>
            <a:t>Доходы бюджета</a:t>
          </a:r>
          <a:r>
            <a:rPr lang="ru-RU" sz="2000" b="1" kern="1200" dirty="0" smtClean="0">
              <a:solidFill>
                <a:srgbClr val="0000FF"/>
              </a:solidFill>
            </a:rPr>
            <a:t/>
          </a:r>
          <a:br>
            <a:rPr lang="ru-RU" sz="2000" b="1" kern="1200" dirty="0" smtClean="0">
              <a:solidFill>
                <a:srgbClr val="0000FF"/>
              </a:solidFill>
            </a:rPr>
          </a:br>
          <a:r>
            <a:rPr lang="ru-RU" sz="2000" b="0" kern="1200" dirty="0" smtClean="0">
              <a:solidFill>
                <a:srgbClr val="0000FF"/>
              </a:solidFill>
            </a:rPr>
            <a:t>безвозмездные и безвозвратные поступления </a:t>
          </a:r>
          <a:br>
            <a:rPr lang="ru-RU" sz="2000" b="0" kern="1200" dirty="0" smtClean="0">
              <a:solidFill>
                <a:srgbClr val="0000FF"/>
              </a:solidFill>
            </a:rPr>
          </a:br>
          <a:r>
            <a:rPr lang="ru-RU" sz="2000" b="0" kern="1200" dirty="0" smtClean="0">
              <a:solidFill>
                <a:srgbClr val="0000FF"/>
              </a:solidFill>
            </a:rPr>
            <a:t>денежных средств в бюджет</a:t>
          </a:r>
          <a:endParaRPr lang="ru-RU" sz="2000" b="0" kern="1200" dirty="0">
            <a:solidFill>
              <a:srgbClr val="0000FF"/>
            </a:solidFill>
          </a:endParaRPr>
        </a:p>
      </dsp:txBody>
      <dsp:txXfrm>
        <a:off x="1112314" y="46741"/>
        <a:ext cx="6347931" cy="864024"/>
      </dsp:txXfrm>
    </dsp:sp>
    <dsp:sp modelId="{5385725D-1347-49E6-871B-2189BFB1A563}">
      <dsp:nvSpPr>
        <dsp:cNvPr id="0" name=""/>
        <dsp:cNvSpPr/>
      </dsp:nvSpPr>
      <dsp:spPr>
        <a:xfrm>
          <a:off x="2540" y="1478143"/>
          <a:ext cx="2466096" cy="3850181"/>
        </a:xfrm>
        <a:prstGeom prst="round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0000FF"/>
              </a:solidFill>
            </a:rPr>
            <a:t>Налоговые доходы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00FF"/>
              </a:solidFill>
            </a:rPr>
            <a:t>поступления от уплаты налогов, установленных Налоговым кодексом Российской Федерации, например: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00FF"/>
              </a:solidFill>
            </a:rPr>
            <a:t>- налог на доходы физических лиц;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00FF"/>
              </a:solidFill>
            </a:rPr>
            <a:t>- акцизы;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0" kern="1200" dirty="0" smtClean="0">
            <a:solidFill>
              <a:srgbClr val="0000FF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00FF"/>
              </a:solidFill>
            </a:rPr>
            <a:t>- другие.</a:t>
          </a:r>
          <a:endParaRPr lang="ru-RU" sz="1500" b="0" kern="1200" dirty="0">
            <a:solidFill>
              <a:srgbClr val="0000FF"/>
            </a:solidFill>
          </a:endParaRPr>
        </a:p>
      </dsp:txBody>
      <dsp:txXfrm>
        <a:off x="122925" y="1598528"/>
        <a:ext cx="2225326" cy="3609411"/>
      </dsp:txXfrm>
    </dsp:sp>
    <dsp:sp modelId="{32F7B625-84DC-4817-9C21-6054B8CF5073}">
      <dsp:nvSpPr>
        <dsp:cNvPr id="0" name=""/>
        <dsp:cNvSpPr/>
      </dsp:nvSpPr>
      <dsp:spPr>
        <a:xfrm>
          <a:off x="2870788" y="1478143"/>
          <a:ext cx="2835865" cy="3876119"/>
        </a:xfrm>
        <a:prstGeom prst="round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0000FF"/>
              </a:solidFill>
            </a:rPr>
            <a:t>Неналоговые доходы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00FF"/>
              </a:solidFill>
            </a:rPr>
            <a:t>поступления от уплаты других пошлин и сборов, установленных законодательством Российской Федерации, а также штрафов за нарушения законодательства, например: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00FF"/>
              </a:solidFill>
            </a:rPr>
            <a:t>- доходы от использования имущества;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00FF"/>
              </a:solidFill>
            </a:rPr>
            <a:t>- другие.</a:t>
          </a:r>
          <a:endParaRPr lang="ru-RU" sz="1500" b="0" kern="1200" dirty="0">
            <a:solidFill>
              <a:srgbClr val="0000FF"/>
            </a:solidFill>
          </a:endParaRPr>
        </a:p>
      </dsp:txBody>
      <dsp:txXfrm>
        <a:off x="3009224" y="1616579"/>
        <a:ext cx="2558993" cy="3599247"/>
      </dsp:txXfrm>
    </dsp:sp>
    <dsp:sp modelId="{DF0C6B2B-DF17-4396-AAD2-B598C953DEB2}">
      <dsp:nvSpPr>
        <dsp:cNvPr id="0" name=""/>
        <dsp:cNvSpPr/>
      </dsp:nvSpPr>
      <dsp:spPr>
        <a:xfrm>
          <a:off x="6108807" y="1478143"/>
          <a:ext cx="2461212" cy="3904098"/>
        </a:xfrm>
        <a:prstGeom prst="round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0000FF"/>
              </a:solidFill>
            </a:rPr>
            <a:t>Безвозмездные поступления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00FF"/>
              </a:solidFill>
            </a:rPr>
            <a:t>поступления в бюджет на безвозмездной и безвозвратной основе из бюджетов других уровней (дотации, субсидии, субвенции)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00FF"/>
              </a:solidFill>
            </a:rPr>
            <a:t>-и другие</a:t>
          </a:r>
          <a:endParaRPr lang="ru-RU" sz="1500" b="0" kern="1200" dirty="0">
            <a:solidFill>
              <a:srgbClr val="0000FF"/>
            </a:solidFill>
          </a:endParaRPr>
        </a:p>
      </dsp:txBody>
      <dsp:txXfrm>
        <a:off x="6228953" y="1598289"/>
        <a:ext cx="2220920" cy="3663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FFA55-7A6C-470D-A949-1C405C8EB991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0CFD-DF87-4ED8-88D6-BE735FD78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1643050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 решению  Собрания депутатов поселка Магнитный </a:t>
            </a:r>
            <a:r>
              <a:rPr lang="ru-RU" b="1" dirty="0" err="1" smtClean="0"/>
              <a:t>Железногорского</a:t>
            </a:r>
            <a:r>
              <a:rPr lang="ru-RU" b="1" dirty="0" smtClean="0"/>
              <a:t> района Курской области «О бюджете муниципального образования «поселок Магнитный» </a:t>
            </a:r>
            <a:r>
              <a:rPr lang="ru-RU" b="1" dirty="0" err="1" smtClean="0"/>
              <a:t>Железногорского</a:t>
            </a:r>
            <a:r>
              <a:rPr lang="ru-RU" b="1" dirty="0" smtClean="0"/>
              <a:t> района на 2020 год и на плановый период 2021 и 2022годов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857496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/>
              <a:t>БЮДЖЕТ</a:t>
            </a:r>
          </a:p>
          <a:p>
            <a:pPr algn="ctr"/>
            <a:r>
              <a:rPr lang="ru-RU" sz="5000" b="1" dirty="0" smtClean="0"/>
              <a:t>ДЛЯ ГРАЖДАН</a:t>
            </a:r>
            <a:endParaRPr lang="ru-RU" sz="5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0430" y="564357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2020 год</a:t>
            </a:r>
            <a:endParaRPr lang="ru-RU" dirty="0"/>
          </a:p>
        </p:txBody>
      </p:sp>
      <p:pic>
        <p:nvPicPr>
          <p:cNvPr id="8" name="Picture 5" descr="D:\Pictures\герб железногорский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14290"/>
            <a:ext cx="1247308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Структура собственных доходов бюджета муниципального образования в 2022 году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42870467"/>
              </p:ext>
            </p:extLst>
          </p:nvPr>
        </p:nvGraphicFramePr>
        <p:xfrm>
          <a:off x="357158" y="1397000"/>
          <a:ext cx="8429684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4095"/>
              </p:ext>
            </p:extLst>
          </p:nvPr>
        </p:nvGraphicFramePr>
        <p:xfrm>
          <a:off x="642910" y="1488620"/>
          <a:ext cx="7858178" cy="453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904881"/>
                <a:gridCol w="904881"/>
                <a:gridCol w="904881"/>
                <a:gridCol w="904881"/>
                <a:gridCol w="904881"/>
                <a:gridCol w="904881"/>
              </a:tblGrid>
              <a:tr h="74611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2020год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2021 год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2022 год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68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Сумма (тыс.руб.)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Сумма (тыс.руб.)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Сумма (тыс.руб.)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 ПОСТУПЛЕНИЯ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1095,6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621,6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623,5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 anchor="ctr"/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Дотации бюджетам субъектов</a:t>
                      </a:r>
                      <a:r>
                        <a:rPr lang="ru-RU" sz="1200" baseline="0" dirty="0" smtClean="0"/>
                        <a:t> Российской Федерации и муниципальных образований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675,8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61,7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540,6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540,6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86,7</a:t>
                      </a:r>
                      <a:endParaRPr lang="ru-RU" sz="1200" dirty="0"/>
                    </a:p>
                  </a:txBody>
                  <a:tcPr anchor="ctr"/>
                </a:tc>
              </a:tr>
              <a:tr h="5570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Субвенции бюджетам субъектов</a:t>
                      </a:r>
                      <a:r>
                        <a:rPr lang="ru-RU" sz="1200" baseline="0" dirty="0" smtClean="0"/>
                        <a:t> Российской Федерации и муниципальных образований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80,8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7,4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82,9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13,3</a:t>
                      </a:r>
                      <a:endParaRPr lang="ru-RU" sz="1200" dirty="0"/>
                    </a:p>
                  </a:txBody>
                  <a:tcPr anchor="ctr"/>
                </a:tc>
              </a:tr>
              <a:tr h="557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Субсидии бюджетам субъектов</a:t>
                      </a:r>
                      <a:r>
                        <a:rPr lang="ru-RU" sz="1200" baseline="0" dirty="0" smtClean="0"/>
                        <a:t> Российской Федерации и муниципальных образований</a:t>
                      </a:r>
                      <a:endParaRPr lang="ru-RU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339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715436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/>
              <a:t>Расходы бюджета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Расходы бюджета – </a:t>
            </a:r>
            <a:r>
              <a:rPr lang="ru-RU" sz="2000" dirty="0" smtClean="0"/>
              <a:t>выплачиваемые из бюджета денежные средства</a:t>
            </a:r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>
              <a:lnSpc>
                <a:spcPct val="200000"/>
              </a:lnSpc>
            </a:pPr>
            <a:r>
              <a:rPr lang="ru-RU" sz="2500" dirty="0" smtClean="0"/>
              <a:t>Планирование расходов бюджета муниципального  образования « поселок Магнитный» </a:t>
            </a:r>
            <a:br>
              <a:rPr lang="ru-RU" sz="2500" dirty="0" smtClean="0"/>
            </a:br>
            <a:r>
              <a:rPr lang="ru-RU" sz="2500" dirty="0" smtClean="0"/>
              <a:t>на 2020год и на плановый период 2021 и 2022 годов осуществлялось в рамках муниципальных программ  поселка Магнитный  Железногорского района и непрограммных мероприятий</a:t>
            </a:r>
            <a:endParaRPr lang="ru-RU" sz="2500" dirty="0"/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715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Структура расходов бюджета муниципального образования «поселок Магнитный» </a:t>
            </a:r>
            <a:br>
              <a:rPr lang="ru-RU" sz="2000" b="1" dirty="0" smtClean="0"/>
            </a:br>
            <a:r>
              <a:rPr lang="ru-RU" sz="2000" b="1" dirty="0" smtClean="0"/>
              <a:t>по разделам функциональной классификации</a:t>
            </a:r>
          </a:p>
          <a:p>
            <a:pPr algn="ctr"/>
            <a:endParaRPr lang="ru-RU" sz="800" b="1" dirty="0"/>
          </a:p>
          <a:p>
            <a:pPr algn="r"/>
            <a:r>
              <a:rPr lang="ru-RU" sz="1600" dirty="0" smtClean="0"/>
              <a:t>тыс. рублей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801161"/>
              </p:ext>
            </p:extLst>
          </p:nvPr>
        </p:nvGraphicFramePr>
        <p:xfrm>
          <a:off x="357161" y="1214422"/>
          <a:ext cx="8501120" cy="451876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85815"/>
                <a:gridCol w="3786214"/>
                <a:gridCol w="1309697"/>
                <a:gridCol w="1309697"/>
                <a:gridCol w="1309697"/>
              </a:tblGrid>
              <a:tr h="377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Раздел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  <a:endParaRPr lang="ru-RU" sz="1400" dirty="0"/>
                    </a:p>
                  </a:txBody>
                  <a:tcPr anchor="ctr"/>
                </a:tc>
              </a:tr>
              <a:tr h="377334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5901,3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5226,9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5597,8</a:t>
                      </a:r>
                      <a:endParaRPr lang="ru-RU" sz="1400" dirty="0"/>
                    </a:p>
                  </a:txBody>
                  <a:tcPr anchor="ctr"/>
                </a:tc>
              </a:tr>
              <a:tr h="174024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</a:tr>
              <a:tr h="377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2548,6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1803,2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2115,4</a:t>
                      </a:r>
                      <a:endParaRPr lang="ru-RU" sz="1400" dirty="0"/>
                    </a:p>
                  </a:txBody>
                  <a:tcPr anchor="ctr"/>
                </a:tc>
              </a:tr>
              <a:tr h="5272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СХО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623,9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608,9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608,9</a:t>
                      </a:r>
                      <a:endParaRPr lang="ru-RU" sz="1400" dirty="0"/>
                    </a:p>
                  </a:txBody>
                  <a:tcPr anchor="ctr"/>
                </a:tc>
              </a:tr>
              <a:tr h="377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80,8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82,9</a:t>
                      </a:r>
                      <a:endParaRPr lang="ru-RU" sz="1400" dirty="0"/>
                    </a:p>
                  </a:txBody>
                  <a:tcPr anchor="ctr"/>
                </a:tc>
              </a:tr>
              <a:tr h="377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</a:t>
                      </a:r>
                      <a:r>
                        <a:rPr lang="ru-RU" sz="1400" baseline="0" dirty="0" smtClean="0"/>
                        <a:t> и правоохранительная деятельность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 anchor="ctr"/>
                </a:tc>
              </a:tr>
              <a:tr h="377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419,1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448,3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448,3</a:t>
                      </a:r>
                      <a:endParaRPr lang="ru-RU" sz="1400" dirty="0"/>
                    </a:p>
                  </a:txBody>
                  <a:tcPr anchor="ctr"/>
                </a:tc>
              </a:tr>
              <a:tr h="377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Благоустройство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500,0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500,0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500,0</a:t>
                      </a:r>
                      <a:endParaRPr lang="ru-RU" sz="1400" dirty="0"/>
                    </a:p>
                  </a:txBody>
                  <a:tcPr anchor="ctr"/>
                </a:tc>
              </a:tr>
              <a:tr h="377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1708,9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1765,5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1822,3</a:t>
                      </a:r>
                      <a:endParaRPr lang="ru-RU" sz="1400" dirty="0"/>
                    </a:p>
                  </a:txBody>
                  <a:tcPr anchor="ctr"/>
                </a:tc>
              </a:tr>
              <a:tr h="527234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Условно утвержденные расходы (в составе расходов муниципального  образования)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128,6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275,7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142852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Структура расходов бюджета </a:t>
            </a:r>
            <a:br>
              <a:rPr lang="ru-RU" sz="3000" b="1" dirty="0" smtClean="0"/>
            </a:br>
            <a:r>
              <a:rPr lang="ru-RU" sz="3000" b="1" dirty="0" smtClean="0"/>
              <a:t>муниципального образования в 2020 году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82499884"/>
              </p:ext>
            </p:extLst>
          </p:nvPr>
        </p:nvGraphicFramePr>
        <p:xfrm>
          <a:off x="357158" y="1142984"/>
          <a:ext cx="842968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142852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Структура расходов бюджета </a:t>
            </a:r>
            <a:br>
              <a:rPr lang="ru-RU" sz="3000" b="1" dirty="0" smtClean="0"/>
            </a:br>
            <a:r>
              <a:rPr lang="ru-RU" sz="3000" b="1" dirty="0" smtClean="0"/>
              <a:t>муниципального образования в 2021 году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71893469"/>
              </p:ext>
            </p:extLst>
          </p:nvPr>
        </p:nvGraphicFramePr>
        <p:xfrm>
          <a:off x="357158" y="1142984"/>
          <a:ext cx="842968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142852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Структура расходов бюджета </a:t>
            </a:r>
            <a:br>
              <a:rPr lang="ru-RU" sz="3000" b="1" dirty="0" smtClean="0"/>
            </a:br>
            <a:r>
              <a:rPr lang="ru-RU" sz="3000" b="1" dirty="0" smtClean="0"/>
              <a:t>муниципального образования в 2022 году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53268567"/>
              </p:ext>
            </p:extLst>
          </p:nvPr>
        </p:nvGraphicFramePr>
        <p:xfrm>
          <a:off x="357158" y="1142984"/>
          <a:ext cx="842968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440604"/>
            <a:ext cx="87154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/>
              <a:t>Что такое муниципальная программа?</a:t>
            </a:r>
            <a:endParaRPr lang="ru-RU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48" y="1839290"/>
            <a:ext cx="778674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000" b="1" dirty="0" smtClean="0"/>
              <a:t>Муниципальная программа -  </a:t>
            </a:r>
            <a:r>
              <a:rPr lang="ru-RU" sz="2000" dirty="0" smtClean="0"/>
              <a:t>это документ, определяющий:</a:t>
            </a:r>
          </a:p>
          <a:p>
            <a:pPr algn="just">
              <a:lnSpc>
                <a:spcPct val="200000"/>
              </a:lnSpc>
            </a:pPr>
            <a:endParaRPr lang="ru-RU" sz="2000" dirty="0" smtClean="0"/>
          </a:p>
          <a:p>
            <a:pPr marL="457200" indent="-457200" algn="just">
              <a:lnSpc>
                <a:spcPct val="200000"/>
              </a:lnSpc>
            </a:pPr>
            <a:r>
              <a:rPr lang="ru-RU" sz="2000" dirty="0" smtClean="0"/>
              <a:t>1. Цели и задачи муниципальной политики в определенной сфере;</a:t>
            </a:r>
          </a:p>
          <a:p>
            <a:pPr marL="457200" indent="-457200" algn="just">
              <a:lnSpc>
                <a:spcPct val="200000"/>
              </a:lnSpc>
            </a:pPr>
            <a:r>
              <a:rPr lang="ru-RU" sz="2000" dirty="0" smtClean="0"/>
              <a:t>2. Способы их достижения;</a:t>
            </a:r>
          </a:p>
          <a:p>
            <a:pPr marL="457200" indent="-457200" algn="just">
              <a:lnSpc>
                <a:spcPct val="200000"/>
              </a:lnSpc>
            </a:pPr>
            <a:r>
              <a:rPr lang="ru-RU" sz="2000" dirty="0" smtClean="0"/>
              <a:t>3. Примерные объёмы используемых финансовых ресурсов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Расходы бюджета муниципального образования на реализацию муниципальных программ поселка Магнитный Железногорского района Курской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29520" y="857232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3444"/>
              </p:ext>
            </p:extLst>
          </p:nvPr>
        </p:nvGraphicFramePr>
        <p:xfrm>
          <a:off x="428596" y="1142984"/>
          <a:ext cx="8358245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857256"/>
                <a:gridCol w="1143008"/>
                <a:gridCol w="928694"/>
                <a:gridCol w="10715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ЦСР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Сумма на 2020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Сумма на 2021год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Сумма на 2022год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3281,9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3352,7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3409,5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культуры в муниципальном образовании «поселок Магнитный»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Железногорского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Курской области на 2015-2017 годы и плановый период  до 2020 года»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01 0 0000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1708,9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1765,5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1822,3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Муниципальная программа «Благоустройство поселка Магнитный </a:t>
                      </a:r>
                      <a:r>
                        <a:rPr lang="ru-RU" sz="1200" b="0" dirty="0" err="1" smtClean="0"/>
                        <a:t>Железногорского</a:t>
                      </a:r>
                      <a:r>
                        <a:rPr lang="ru-RU" sz="1200" b="0" dirty="0" smtClean="0"/>
                        <a:t> района Курской</a:t>
                      </a:r>
                      <a:r>
                        <a:rPr lang="ru-RU" sz="1200" b="0" baseline="0" dirty="0" smtClean="0"/>
                        <a:t> области на 2015-2020годы»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07 0 0000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500.0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500.0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500.0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  <a:tr h="560200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Муниципальная программа  «Развитие муниципальной службы в поселке  Магнитный  </a:t>
                      </a:r>
                      <a:r>
                        <a:rPr lang="ru-RU" sz="1200" b="0" dirty="0" err="1" smtClean="0"/>
                        <a:t>Железногорского</a:t>
                      </a:r>
                      <a:r>
                        <a:rPr lang="ru-RU" sz="1200" b="0" dirty="0" smtClean="0"/>
                        <a:t>  района Курской области  на  2015-2020годы»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09 0 0000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транспортной системы, обеспечение перевозки пассажиров на территории Железногорского района и безопасности дорожного движения на период 2015-2017 годов и на перспективу до 2020 года»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11 0 0000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419,1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448,3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448,3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Расходы бюджета муниципального образования на реализацию муниципальных программ поселка Магнитный Железногорского района Курской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29520" y="857232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53180"/>
              </p:ext>
            </p:extLst>
          </p:nvPr>
        </p:nvGraphicFramePr>
        <p:xfrm>
          <a:off x="428596" y="1142984"/>
          <a:ext cx="8358245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857256"/>
                <a:gridCol w="1143008"/>
                <a:gridCol w="928694"/>
                <a:gridCol w="10715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ЦСР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Сумма на 2019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Сумма на 2020год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Сумма на 2021год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«Защита населения и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территории от чрезвычайных ситуаций, обеспечение пожарной безопасности и безопасности людей на водных объектах в поселке Магнитный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Железногорского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Курской области на 2015-2020 годы»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13 0 0000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20,0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«Обеспечение эффективного осуществления полномочий МКУ «СХО Администрации поселка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Магнитный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Железногорского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района» на 2015-2017 годы»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18 0 0000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623,9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608,9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608,9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6439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Что такое бюджет для граждан?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algn="just"/>
            <a:r>
              <a:rPr lang="ru-RU" sz="2500" b="1" dirty="0" smtClean="0"/>
              <a:t>Бюджет для граждан </a:t>
            </a:r>
            <a:r>
              <a:rPr lang="ru-RU" sz="2500" dirty="0" smtClean="0"/>
              <a:t>– это упрощенная версия бюджетного документа, которая использует неформальный язык и доступные форматы, чтобы облегчить для граждан понимание бюджета. Он содержит информационно-аналитический материал, доступный для широкого круга неподготовленных пользователей.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1428736"/>
            <a:ext cx="87154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«Бюджет для граждан» в доступной для широкого круга пользователей форме раскрывает информацию об особенностях формирования бюджета на предстоящий период»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18" y="4714884"/>
            <a:ext cx="56436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Подготовлено</a:t>
            </a:r>
          </a:p>
          <a:p>
            <a:pPr algn="ctr"/>
            <a:r>
              <a:rPr lang="ru-RU" sz="1400" b="1" dirty="0" smtClean="0"/>
              <a:t>Администрацией поселка Магнитный  Железногорского района</a:t>
            </a:r>
          </a:p>
          <a:p>
            <a:pPr algn="ctr"/>
            <a:r>
              <a:rPr lang="ru-RU" sz="1400" b="1" dirty="0" smtClean="0"/>
              <a:t>тел. +7-(47148)-72860 </a:t>
            </a:r>
          </a:p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Размещено</a:t>
            </a:r>
            <a:r>
              <a:rPr lang="en-US" sz="1400" b="1" dirty="0" smtClean="0"/>
              <a:t> </a:t>
            </a:r>
            <a:r>
              <a:rPr lang="ru-RU" sz="1400" b="1" dirty="0" smtClean="0"/>
              <a:t>на сайте 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64399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Что такое бюджет?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algn="just"/>
            <a:r>
              <a:rPr lang="ru-RU" sz="2500" b="1" dirty="0" smtClean="0"/>
              <a:t>Бюджет </a:t>
            </a:r>
            <a:r>
              <a:rPr lang="ru-RU" sz="2500" dirty="0" smtClean="0"/>
              <a:t>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/>
            <a:endParaRPr lang="ru-RU" sz="2500" dirty="0" smtClean="0"/>
          </a:p>
          <a:p>
            <a:pPr algn="just"/>
            <a:r>
              <a:rPr lang="ru-RU" sz="2500" dirty="0" smtClean="0"/>
              <a:t>Бюджет – это план доходов и расходов на определенный период</a:t>
            </a:r>
          </a:p>
          <a:p>
            <a:pPr algn="just"/>
            <a:endParaRPr lang="ru-RU" sz="2500" dirty="0"/>
          </a:p>
          <a:p>
            <a:pPr algn="just"/>
            <a:r>
              <a:rPr lang="ru-RU" sz="2500" dirty="0" smtClean="0"/>
              <a:t>Бюджет муниципального образования «поселок Магнитный» составляется и утверждается сроком на три года – очередной финансовый год и плановый период.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5720" y="357166"/>
            <a:ext cx="85011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Основные принципы формирования бюджета на 2020год </a:t>
            </a:r>
            <a:br>
              <a:rPr lang="ru-RU" sz="2500" b="1" dirty="0" smtClean="0"/>
            </a:br>
            <a:r>
              <a:rPr lang="ru-RU" sz="2500" b="1" dirty="0" smtClean="0"/>
              <a:t>и на плановый период 2021 и 2022годов</a:t>
            </a:r>
            <a:endParaRPr lang="ru-RU" sz="25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1714488"/>
            <a:ext cx="8143932" cy="42564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-</a:t>
            </a:r>
            <a:r>
              <a:rPr lang="ru-RU" dirty="0" smtClean="0"/>
              <a:t> </a:t>
            </a:r>
            <a:r>
              <a:rPr lang="ru-RU" sz="1600" b="1" dirty="0" smtClean="0">
                <a:solidFill>
                  <a:srgbClr val="0000FF"/>
                </a:solidFill>
              </a:rPr>
              <a:t>проведение эффективной бюджетной политики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00FF"/>
                </a:solidFill>
              </a:rPr>
              <a:t> формирование устойчивой собственной доходной базы и создание стимулов по её наращиванию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00FF"/>
                </a:solidFill>
              </a:rPr>
              <a:t> обеспечение стабильности и бюджетной устойчивости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00FF"/>
                </a:solidFill>
              </a:rPr>
              <a:t> соответствие финансовых возможностей ключевым направлениям развития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00FF"/>
                </a:solidFill>
              </a:rPr>
              <a:t> обеспечение сбалансированности бюджета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00FF"/>
                </a:solidFill>
              </a:rPr>
              <a:t> программно-целевой метод бюджетного планирования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00FF"/>
                </a:solidFill>
              </a:rPr>
              <a:t> обеспечение в полном объеме социальных обязательств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64399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Основные характеристики бюджета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sz="2500" dirty="0" smtClean="0"/>
              <a:t>Доходы – Расходы = Дефицит (</a:t>
            </a:r>
            <a:r>
              <a:rPr lang="ru-RU" sz="2500" dirty="0" err="1" smtClean="0"/>
              <a:t>Профицит</a:t>
            </a:r>
            <a:r>
              <a:rPr lang="ru-RU" sz="2500" dirty="0" smtClean="0"/>
              <a:t>)</a:t>
            </a:r>
          </a:p>
          <a:p>
            <a:pPr algn="ctr"/>
            <a:endParaRPr lang="ru-RU" sz="2500" dirty="0"/>
          </a:p>
          <a:p>
            <a:pPr algn="just"/>
            <a:r>
              <a:rPr lang="ru-RU" sz="2500" b="1" dirty="0" smtClean="0"/>
              <a:t>Дефицит</a:t>
            </a:r>
            <a:r>
              <a:rPr lang="ru-RU" sz="2500" dirty="0" smtClean="0"/>
              <a:t> – превышение расходов над доходами (принимается решение об источниках покрытия дефицита – использовать остатки, взять в долг)</a:t>
            </a:r>
          </a:p>
          <a:p>
            <a:pPr algn="just"/>
            <a:endParaRPr lang="ru-RU" sz="2500" dirty="0"/>
          </a:p>
          <a:p>
            <a:pPr algn="just"/>
            <a:endParaRPr lang="ru-RU" sz="2500" dirty="0" smtClean="0"/>
          </a:p>
          <a:p>
            <a:pPr algn="just"/>
            <a:r>
              <a:rPr lang="ru-RU" sz="2500" b="1" dirty="0" err="1" smtClean="0"/>
              <a:t>Профицит</a:t>
            </a:r>
            <a:r>
              <a:rPr lang="ru-RU" sz="2500" dirty="0" smtClean="0"/>
              <a:t> – превышение доходов над расходами (принимается решение об использовании доходов – накапливать резервы, остатки, погашать долг)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285728"/>
            <a:ext cx="86439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Основные параметры </a:t>
            </a:r>
            <a:r>
              <a:rPr lang="ru-RU" sz="2000" b="1" dirty="0" smtClean="0"/>
              <a:t> </a:t>
            </a:r>
            <a:r>
              <a:rPr lang="ru-RU" sz="2000" b="1" dirty="0" smtClean="0"/>
              <a:t>бюджета муниципального образования </a:t>
            </a:r>
            <a:br>
              <a:rPr lang="ru-RU" sz="2000" b="1" dirty="0" smtClean="0"/>
            </a:br>
            <a:r>
              <a:rPr lang="ru-RU" sz="2000" b="1" dirty="0" smtClean="0"/>
              <a:t>на 2020 год и на плановый период 2021 и 2022 годов</a:t>
            </a:r>
          </a:p>
          <a:p>
            <a:pPr algn="r"/>
            <a:endParaRPr lang="ru-RU" sz="1400" dirty="0" smtClean="0"/>
          </a:p>
          <a:p>
            <a:pPr algn="r"/>
            <a:r>
              <a:rPr lang="ru-RU" sz="1400" dirty="0" smtClean="0"/>
              <a:t>тыс. рублей</a:t>
            </a:r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85711"/>
              </p:ext>
            </p:extLst>
          </p:nvPr>
        </p:nvGraphicFramePr>
        <p:xfrm>
          <a:off x="428596" y="1571612"/>
          <a:ext cx="8286810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1333510"/>
                <a:gridCol w="1333510"/>
                <a:gridCol w="1333510"/>
              </a:tblGrid>
              <a:tr h="464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Доходы,</a:t>
                      </a:r>
                      <a:r>
                        <a:rPr lang="ru-RU" b="1" baseline="0" dirty="0" smtClean="0"/>
                        <a:t> всего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5471,3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5226,9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5597,8</a:t>
                      </a:r>
                      <a:endParaRPr lang="ru-RU" b="1" dirty="0"/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Собственные доходы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4375,7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4605,3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4974,2</a:t>
                      </a:r>
                      <a:endParaRPr lang="ru-RU" dirty="0"/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1095,6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623,5</a:t>
                      </a:r>
                      <a:endParaRPr lang="ru-RU" dirty="0"/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Расходы,</a:t>
                      </a:r>
                      <a:r>
                        <a:rPr lang="ru-RU" b="1" baseline="0" dirty="0" smtClean="0"/>
                        <a:t> всего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5901,3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5226,9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5597,8</a:t>
                      </a:r>
                      <a:endParaRPr lang="ru-RU" b="1" dirty="0"/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Дефицит (-), </a:t>
                      </a:r>
                      <a:r>
                        <a:rPr lang="ru-RU" b="1" dirty="0" err="1" smtClean="0"/>
                        <a:t>профицит</a:t>
                      </a:r>
                      <a:r>
                        <a:rPr lang="ru-RU" b="1" dirty="0" smtClean="0"/>
                        <a:t> (+)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-430.0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Источники финансирования дефицита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430.0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7154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/>
              <a:t>Доходы бюджета</a:t>
            </a:r>
            <a:endParaRPr lang="ru-RU" sz="35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51498740"/>
              </p:ext>
            </p:extLst>
          </p:nvPr>
        </p:nvGraphicFramePr>
        <p:xfrm>
          <a:off x="285720" y="928670"/>
          <a:ext cx="857256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Структура собственных доходов бюджета муниципального образования в 2020 году</a:t>
            </a:r>
            <a:endParaRPr lang="ru-RU" sz="3000" b="1" dirty="0"/>
          </a:p>
          <a:p>
            <a:pPr algn="ctr"/>
            <a:r>
              <a:rPr lang="ru-RU" sz="3000" b="1" dirty="0" smtClean="0"/>
              <a:t>4375,7 </a:t>
            </a:r>
            <a:r>
              <a:rPr lang="ru-RU" sz="3000" b="1" dirty="0" err="1" smtClean="0"/>
              <a:t>тыс.руб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6643850"/>
              </p:ext>
            </p:extLst>
          </p:nvPr>
        </p:nvGraphicFramePr>
        <p:xfrm>
          <a:off x="285720" y="1340768"/>
          <a:ext cx="8429684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Структура собственных доходов бюджета муниципального образования в 2021 году</a:t>
            </a:r>
            <a:endParaRPr lang="ru-RU" sz="3000" b="1" dirty="0"/>
          </a:p>
          <a:p>
            <a:pPr algn="ctr"/>
            <a:r>
              <a:rPr lang="ru-RU" sz="3000" b="1" dirty="0" smtClean="0"/>
              <a:t>4605,3тыс.руб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60758332"/>
              </p:ext>
            </p:extLst>
          </p:nvPr>
        </p:nvGraphicFramePr>
        <p:xfrm>
          <a:off x="392877" y="1412776"/>
          <a:ext cx="8429684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905</Words>
  <Application>Microsoft Office PowerPoint</Application>
  <PresentationFormat>Экран (4:3)</PresentationFormat>
  <Paragraphs>254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Zinakov</dc:creator>
  <cp:lastModifiedBy>Магнитный</cp:lastModifiedBy>
  <cp:revision>135</cp:revision>
  <dcterms:created xsi:type="dcterms:W3CDTF">2014-12-11T05:36:28Z</dcterms:created>
  <dcterms:modified xsi:type="dcterms:W3CDTF">2020-01-05T18:04:21Z</dcterms:modified>
</cp:coreProperties>
</file>